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342" r:id="rId2"/>
    <p:sldId id="379" r:id="rId3"/>
    <p:sldId id="392" r:id="rId4"/>
    <p:sldId id="390" r:id="rId5"/>
    <p:sldId id="393" r:id="rId6"/>
    <p:sldId id="386" r:id="rId7"/>
    <p:sldId id="387" r:id="rId8"/>
    <p:sldId id="388" r:id="rId9"/>
    <p:sldId id="389" r:id="rId10"/>
    <p:sldId id="391" r:id="rId11"/>
    <p:sldId id="383" r:id="rId12"/>
    <p:sldId id="385" r:id="rId13"/>
    <p:sldId id="384" r:id="rId14"/>
    <p:sldId id="365" r:id="rId15"/>
  </p:sldIdLst>
  <p:sldSz cx="9144000" cy="6858000" type="screen4x3"/>
  <p:notesSz cx="6858000" cy="931386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7213" cy="780272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EB16-EA56-4891-9F18-E21A974E6CD8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0DCF1-727B-4A95-A8E2-653CC17E3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sp>
      <p:sp>
        <p:nvSpPr>
          <p:cNvPr id="2053" name="Rectangle 1029"/>
          <p:cNvSpPr>
            <a:spLocks noGrp="1" noRot="1" noChangeAspect="1" noChangeArrowheads="1" noTextEdit="1"/>
          </p:cNvSpPr>
          <p:nvPr/>
        </p:nvSpPr>
        <p:spPr bwMode="auto">
          <a:xfrm>
            <a:off x="914400" y="4424363"/>
            <a:ext cx="5029200" cy="41910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/>
          <a:lstStyle/>
          <a:p>
            <a:pPr defTabSz="0">
              <a:spcBef>
                <a:spcPct val="30000"/>
              </a:spcBef>
              <a:buFontTx/>
              <a:buNone/>
            </a:pPr>
            <a:r>
              <a:rPr lang="en-US" altLang="zh-CN" sz="1200">
                <a:latin typeface="Arial" pitchFamily="34" charset="0"/>
              </a:rPr>
              <a:t>Click to edit Master text styles</a:t>
            </a:r>
          </a:p>
          <a:p>
            <a:pPr defTabSz="0">
              <a:spcBef>
                <a:spcPct val="30000"/>
              </a:spcBef>
              <a:buFontTx/>
              <a:buNone/>
            </a:pPr>
            <a:r>
              <a:rPr lang="en-US" altLang="zh-CN" sz="1200">
                <a:latin typeface="Arial" pitchFamily="34" charset="0"/>
              </a:rPr>
              <a:t>Second level</a:t>
            </a:r>
          </a:p>
          <a:p>
            <a:pPr defTabSz="0">
              <a:spcBef>
                <a:spcPct val="30000"/>
              </a:spcBef>
              <a:buFontTx/>
              <a:buNone/>
            </a:pPr>
            <a:r>
              <a:rPr lang="en-US" altLang="zh-CN" sz="1200">
                <a:latin typeface="Arial" pitchFamily="34" charset="0"/>
              </a:rPr>
              <a:t>Third level</a:t>
            </a:r>
          </a:p>
          <a:p>
            <a:pPr defTabSz="0">
              <a:spcBef>
                <a:spcPct val="30000"/>
              </a:spcBef>
              <a:buFontTx/>
              <a:buNone/>
            </a:pPr>
            <a:r>
              <a:rPr lang="en-US" altLang="zh-CN" sz="1200">
                <a:latin typeface="Arial" pitchFamily="34" charset="0"/>
              </a:rPr>
              <a:t>Fourth level</a:t>
            </a:r>
          </a:p>
          <a:p>
            <a:pPr defTabSz="0">
              <a:spcBef>
                <a:spcPct val="30000"/>
              </a:spcBef>
              <a:buFontTx/>
              <a:buNone/>
            </a:pPr>
            <a:r>
              <a:rPr lang="en-US" altLang="zh-CN" sz="1200">
                <a:latin typeface="Arial" pitchFamily="34" charset="0"/>
              </a:rPr>
              <a:t>Fifth level</a:t>
            </a:r>
          </a:p>
        </p:txBody>
      </p:sp>
      <p:sp>
        <p:nvSpPr>
          <p:cNvPr id="205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8725"/>
            <a:ext cx="2971800" cy="465138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48725"/>
            <a:ext cx="2971800" cy="465138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22923C35-5197-4360-A3AC-56AD6538F502}" type="slidenum">
              <a:rPr lang="en-US"/>
              <a:pPr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4BFBB-1CC2-488B-8743-BDC890D97325}" type="slidenum">
              <a:rPr lang="en-US" altLang="en-US"/>
              <a:pPr/>
              <a:t>‹#›</a:t>
            </a:fld>
            <a:endParaRPr lang="en-US" sz="1400">
              <a:latin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C266A-7EC3-4EAB-9B71-51B7D223BBE6}" type="slidenum">
              <a:rPr lang="en-US" altLang="en-US"/>
              <a:pPr/>
              <a:t>‹#›</a:t>
            </a:fld>
            <a:endParaRPr lang="en-US" sz="1400">
              <a:latin typeface="Arial" pitchFamily="34" charset="0"/>
              <a:sym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1" y="281180"/>
            <a:ext cx="1528549" cy="13720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457200"/>
            <a:ext cx="20955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1341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22D29-8F30-4E9D-BF69-D17539CDF05E}" type="slidenum">
              <a:rPr lang="en-US" altLang="en-US"/>
              <a:pPr/>
              <a:t>‹#›</a:t>
            </a:fld>
            <a:endParaRPr lang="en-US" sz="1400">
              <a:latin typeface="Arial" pitchFamily="34" charset="0"/>
              <a:sym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1" y="281180"/>
            <a:ext cx="1528549" cy="13720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788433-53F0-402F-AC17-1C105305261C}" type="slidenum">
              <a:rPr lang="en-US" altLang="en-US"/>
              <a:pPr/>
              <a:t>‹#›</a:t>
            </a:fld>
            <a:endParaRPr lang="en-US" sz="1400">
              <a:latin typeface="Arial" pitchFamily="34" charset="0"/>
              <a:sym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1" y="281180"/>
            <a:ext cx="1528549" cy="13720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6"/>
          <p:cNvSpPr>
            <a:spLocks noChangeArrowheads="1"/>
          </p:cNvSpPr>
          <p:nvPr/>
        </p:nvSpPr>
        <p:spPr bwMode="auto">
          <a:xfrm>
            <a:off x="228600" y="560070"/>
            <a:ext cx="8675370" cy="5783580"/>
          </a:xfrm>
          <a:prstGeom prst="rect">
            <a:avLst/>
          </a:prstGeom>
          <a:solidFill>
            <a:srgbClr val="FEFDF8"/>
          </a:solidFill>
          <a:ln w="25400">
            <a:noFill/>
            <a:miter lim="400000"/>
            <a:headEnd/>
            <a:tailEnd/>
          </a:ln>
          <a:effectLst>
            <a:outerShdw rotWithShape="0">
              <a:srgbClr val="80808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700" kern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891540" y="1257300"/>
            <a:ext cx="7360920" cy="177165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891540" y="3086100"/>
            <a:ext cx="7360920" cy="254889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  <a:defRPr sz="2500"/>
            </a:lvl1pPr>
            <a:lvl2pPr marL="0" indent="0" algn="ctr">
              <a:spcBef>
                <a:spcPts val="0"/>
              </a:spcBef>
              <a:buClrTx/>
              <a:buSzTx/>
              <a:buFontTx/>
              <a:buNone/>
              <a:defRPr sz="2500"/>
            </a:lvl2pPr>
            <a:lvl3pPr marL="0" indent="0" algn="ctr">
              <a:spcBef>
                <a:spcPts val="0"/>
              </a:spcBef>
              <a:buClrTx/>
              <a:buSzTx/>
              <a:buFontTx/>
              <a:buNone/>
              <a:defRPr sz="2500"/>
            </a:lvl3pPr>
            <a:lvl4pPr marL="0" indent="0" algn="ctr">
              <a:spcBef>
                <a:spcPts val="0"/>
              </a:spcBef>
              <a:buClrTx/>
              <a:buSzTx/>
              <a:buFontTx/>
              <a:buNone/>
              <a:defRPr sz="2500"/>
            </a:lvl4pPr>
            <a:lvl5pPr marL="0" indent="0" algn="ctr">
              <a:spcBef>
                <a:spcPts val="0"/>
              </a:spcBef>
              <a:buClrTx/>
              <a:buSzTx/>
              <a:buFontTx/>
              <a:buNone/>
              <a:defRPr sz="25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A9B44-2288-4BD8-9331-8AD4B2FB5439}" type="slidenum">
              <a:rPr lang="en-US" altLang="en-US"/>
              <a:pPr/>
              <a:t>‹#›</a:t>
            </a:fld>
            <a:endParaRPr lang="en-US" sz="1400">
              <a:latin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38A06-B8E5-4BE4-916B-94D03D32B80F}" type="slidenum">
              <a:rPr lang="en-US" altLang="en-US"/>
              <a:pPr/>
              <a:t>‹#›</a:t>
            </a:fld>
            <a:endParaRPr lang="en-US" sz="1400">
              <a:latin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11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411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CE32C-94FB-4857-8B01-C530703BC4C7}" type="slidenum">
              <a:rPr lang="en-US" altLang="en-US"/>
              <a:pPr/>
              <a:t>‹#›</a:t>
            </a:fld>
            <a:endParaRPr lang="en-US" sz="1400">
              <a:latin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BD58A-81E3-4659-880D-39F938C91724}" type="slidenum">
              <a:rPr lang="en-US" altLang="en-US"/>
              <a:pPr/>
              <a:t>‹#›</a:t>
            </a:fld>
            <a:endParaRPr lang="en-US" sz="1400">
              <a:latin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CC585-9E7B-41C6-9257-E5718F7C5BE0}" type="slidenum">
              <a:rPr lang="en-US" altLang="en-US"/>
              <a:pPr/>
              <a:t>‹#›</a:t>
            </a:fld>
            <a:endParaRPr lang="en-US" sz="1400">
              <a:latin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B5336-9F15-41DA-A84B-C59022FA9D65}" type="slidenum">
              <a:rPr lang="en-US" altLang="en-US"/>
              <a:pPr/>
              <a:t>‹#›</a:t>
            </a:fld>
            <a:endParaRPr lang="en-US" sz="1400">
              <a:latin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827AF-1D61-4E48-8134-869A15A7362E}" type="slidenum">
              <a:rPr lang="en-US" altLang="en-US"/>
              <a:pPr/>
              <a:t>‹#›</a:t>
            </a:fld>
            <a:endParaRPr lang="en-US" sz="1400">
              <a:latin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27DB7-EF93-40AB-9EA1-DF6125421E08}" type="slidenum">
              <a:rPr lang="en-US" altLang="en-US"/>
              <a:pPr/>
              <a:t>‹#›</a:t>
            </a:fld>
            <a:endParaRPr lang="en-US" sz="1400">
              <a:latin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00200" y="457200"/>
            <a:ext cx="7239000" cy="11430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Times New Roman" pitchFamily="18" charset="0"/>
              </a:rPr>
              <a:t>Click to edit Master title style</a:t>
            </a:r>
          </a:p>
        </p:txBody>
      </p:sp>
      <p:sp>
        <p:nvSpPr>
          <p:cNvPr id="1027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382000" cy="41148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Times New Roman" pitchFamily="18" charset="0"/>
              </a:rPr>
              <a:t>Click to edit Master text styles</a:t>
            </a:r>
          </a:p>
          <a:p>
            <a:pPr lvl="1"/>
            <a:r>
              <a:rPr lang="en-US" altLang="zh-CN" smtClean="0">
                <a:sym typeface="Times New Roman" pitchFamily="18" charset="0"/>
              </a:rPr>
              <a:t>Second level</a:t>
            </a:r>
          </a:p>
          <a:p>
            <a:pPr lvl="2"/>
            <a:r>
              <a:rPr lang="en-US" altLang="zh-CN" smtClean="0">
                <a:sym typeface="Times New Roman" pitchFamily="18" charset="0"/>
              </a:rPr>
              <a:t>Third level</a:t>
            </a:r>
          </a:p>
          <a:p>
            <a:pPr lvl="3"/>
            <a:r>
              <a:rPr lang="en-US" altLang="zh-CN" smtClean="0">
                <a:sym typeface="Times New Roman" pitchFamily="18" charset="0"/>
              </a:rPr>
              <a:t>Fourth level</a:t>
            </a:r>
          </a:p>
          <a:p>
            <a:pPr lvl="4"/>
            <a:r>
              <a:rPr lang="en-US" altLang="zh-CN" smtClean="0">
                <a:sym typeface="Times New Roman" pitchFamily="18" charset="0"/>
              </a:rPr>
              <a:t>Fifth level</a:t>
            </a:r>
          </a:p>
        </p:txBody>
      </p:sp>
      <p:sp>
        <p:nvSpPr>
          <p:cNvPr id="1028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/>
            </a:lvl1pPr>
          </a:lstStyle>
          <a:p>
            <a:endParaRPr lang="en-US"/>
          </a:p>
        </p:txBody>
      </p:sp>
      <p:sp>
        <p:nvSpPr>
          <p:cNvPr id="1029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200"/>
            </a:lvl1pPr>
          </a:lstStyle>
          <a:p>
            <a:endParaRPr lang="en-US"/>
          </a:p>
        </p:txBody>
      </p:sp>
      <p:sp>
        <p:nvSpPr>
          <p:cNvPr id="1030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/>
            </a:lvl1pPr>
          </a:lstStyle>
          <a:p>
            <a:fld id="{71191BDC-699B-4A1E-8C1A-18B76775B662}" type="slidenum">
              <a:rPr lang="en-US" altLang="en-US"/>
              <a:pPr/>
              <a:t>‹#›</a:t>
            </a:fld>
            <a:endParaRPr lang="en-US" sz="1400">
              <a:latin typeface="Arial" pitchFamily="34" charset="0"/>
              <a:sym typeface="Arial" pitchFamily="34" charset="0"/>
            </a:endParaRPr>
          </a:p>
        </p:txBody>
      </p:sp>
      <p:pic>
        <p:nvPicPr>
          <p:cNvPr id="1031" name="Picture 33" descr="UNIB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04800" y="381000"/>
            <a:ext cx="1352550" cy="1341438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sldNum="0"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+mj-lt"/>
          <a:ea typeface="+mj-ea"/>
          <a:cs typeface="+mj-cs"/>
          <a:sym typeface="Times New Roman" pitchFamily="18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itchFamily="18" charset="0"/>
          <a:cs typeface="Times New Roman" pitchFamily="18" charset="0"/>
          <a:sym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itchFamily="18" charset="0"/>
          <a:cs typeface="Times New Roman" pitchFamily="18" charset="0"/>
          <a:sym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itchFamily="18" charset="0"/>
          <a:cs typeface="Times New Roman" pitchFamily="18" charset="0"/>
          <a:sym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itchFamily="18" charset="0"/>
          <a:cs typeface="Times New Roman" pitchFamily="18" charset="0"/>
          <a:sym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itchFamily="18" charset="0"/>
          <a:cs typeface="Times New Roman" pitchFamily="18" charset="0"/>
          <a:sym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itchFamily="18" charset="0"/>
          <a:cs typeface="Times New Roman" pitchFamily="18" charset="0"/>
          <a:sym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itchFamily="18" charset="0"/>
          <a:cs typeface="Times New Roman" pitchFamily="18" charset="0"/>
          <a:sym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itchFamily="18" charset="0"/>
          <a:cs typeface="Times New Roman" pitchFamily="18" charset="0"/>
          <a:sym typeface="Times New Roman" pitchFamily="18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SzPct val="70000"/>
        <a:buFont typeface="Monotype Sorts" pitchFamily="2" charset="2"/>
        <a:buChar char="u"/>
        <a:defRPr sz="3200">
          <a:solidFill>
            <a:srgbClr val="000000"/>
          </a:solidFill>
          <a:latin typeface="+mn-lt"/>
          <a:ea typeface="+mn-ea"/>
          <a:cs typeface="+mn-cs"/>
          <a:sym typeface="Times New Roman" pitchFamily="18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SzPct val="50000"/>
        <a:buFont typeface="Monotype Sorts" pitchFamily="2" charset="2"/>
        <a:buChar char="l"/>
        <a:defRPr sz="2800">
          <a:solidFill>
            <a:srgbClr val="000000"/>
          </a:solidFill>
          <a:latin typeface="+mn-lt"/>
          <a:cs typeface="+mn-cs"/>
          <a:sym typeface="Times New Roman" pitchFamily="18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SzPct val="70000"/>
        <a:buFont typeface="Monotype Sorts" pitchFamily="2" charset="2"/>
        <a:buChar char="D"/>
        <a:defRPr sz="2400">
          <a:solidFill>
            <a:srgbClr val="000000"/>
          </a:solidFill>
          <a:latin typeface="+mn-lt"/>
          <a:cs typeface="+mn-cs"/>
          <a:sym typeface="Times New Roman" pitchFamily="18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SzPct val="70000"/>
        <a:buFont typeface="Monotype Sorts" pitchFamily="2" charset="2"/>
        <a:buChar char="["/>
        <a:defRPr sz="2000">
          <a:solidFill>
            <a:srgbClr val="000000"/>
          </a:solidFill>
          <a:latin typeface="+mn-lt"/>
          <a:cs typeface="+mn-cs"/>
          <a:sym typeface="Times New Roman" pitchFamily="18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SzPct val="65000"/>
        <a:buFont typeface="Monotype Sorts" pitchFamily="2" charset="2"/>
        <a:buChar char="W"/>
        <a:defRPr sz="2000">
          <a:solidFill>
            <a:srgbClr val="000000"/>
          </a:solidFill>
          <a:latin typeface="+mn-lt"/>
          <a:cs typeface="+mn-cs"/>
          <a:sym typeface="Times New Roman" pitchFamily="18" charset="0"/>
        </a:defRPr>
      </a:lvl5pPr>
      <a:lvl6pPr marL="2514600" indent="-228600" algn="l" defTabSz="0" rtl="0" eaLnBrk="0" fontAlgn="base" hangingPunct="0">
        <a:spcBef>
          <a:spcPct val="20000"/>
        </a:spcBef>
        <a:spcAft>
          <a:spcPct val="0"/>
        </a:spcAft>
        <a:buSzPct val="65000"/>
        <a:buFont typeface="Monotype Sorts" pitchFamily="2" charset="2"/>
        <a:buChar char="W"/>
        <a:defRPr sz="2000">
          <a:solidFill>
            <a:srgbClr val="000000"/>
          </a:solidFill>
          <a:latin typeface="+mn-lt"/>
          <a:cs typeface="+mn-cs"/>
          <a:sym typeface="Times New Roman" pitchFamily="18" charset="0"/>
        </a:defRPr>
      </a:lvl6pPr>
      <a:lvl7pPr marL="2971800" indent="-228600" algn="l" defTabSz="0" rtl="0" eaLnBrk="0" fontAlgn="base" hangingPunct="0">
        <a:spcBef>
          <a:spcPct val="20000"/>
        </a:spcBef>
        <a:spcAft>
          <a:spcPct val="0"/>
        </a:spcAft>
        <a:buSzPct val="65000"/>
        <a:buFont typeface="Monotype Sorts" pitchFamily="2" charset="2"/>
        <a:buChar char="W"/>
        <a:defRPr sz="2000">
          <a:solidFill>
            <a:srgbClr val="000000"/>
          </a:solidFill>
          <a:latin typeface="+mn-lt"/>
          <a:cs typeface="+mn-cs"/>
          <a:sym typeface="Times New Roman" pitchFamily="18" charset="0"/>
        </a:defRPr>
      </a:lvl7pPr>
      <a:lvl8pPr marL="3429000" indent="-228600" algn="l" defTabSz="0" rtl="0" eaLnBrk="0" fontAlgn="base" hangingPunct="0">
        <a:spcBef>
          <a:spcPct val="20000"/>
        </a:spcBef>
        <a:spcAft>
          <a:spcPct val="0"/>
        </a:spcAft>
        <a:buSzPct val="65000"/>
        <a:buFont typeface="Monotype Sorts" pitchFamily="2" charset="2"/>
        <a:buChar char="W"/>
        <a:defRPr sz="2000">
          <a:solidFill>
            <a:srgbClr val="000000"/>
          </a:solidFill>
          <a:latin typeface="+mn-lt"/>
          <a:cs typeface="+mn-cs"/>
          <a:sym typeface="Times New Roman" pitchFamily="18" charset="0"/>
        </a:defRPr>
      </a:lvl8pPr>
      <a:lvl9pPr marL="3886200" indent="-228600" algn="l" defTabSz="0" rtl="0" eaLnBrk="0" fontAlgn="base" hangingPunct="0">
        <a:spcBef>
          <a:spcPct val="20000"/>
        </a:spcBef>
        <a:spcAft>
          <a:spcPct val="0"/>
        </a:spcAft>
        <a:buSzPct val="65000"/>
        <a:buFont typeface="Monotype Sorts" pitchFamily="2" charset="2"/>
        <a:buChar char="W"/>
        <a:defRPr sz="2000">
          <a:solidFill>
            <a:srgbClr val="000000"/>
          </a:solidFill>
          <a:latin typeface="+mn-lt"/>
          <a:cs typeface="+mn-cs"/>
          <a:sym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082800" y="859598"/>
            <a:ext cx="6737643" cy="2590800"/>
          </a:xfrm>
          <a:ln/>
        </p:spPr>
        <p:txBody>
          <a:bodyPr/>
          <a:lstStyle/>
          <a:p>
            <a:r>
              <a:rPr lang="en-US" altLang="zh-CN" sz="4000" i="0" dirty="0" err="1" smtClean="0">
                <a:latin typeface="+mn-lt"/>
                <a:sym typeface="Benguiat Bk BT" pitchFamily="2" charset="0"/>
              </a:rPr>
              <a:t>Membumikan</a:t>
            </a:r>
            <a:r>
              <a:rPr lang="en-US" altLang="zh-CN" sz="4000" i="0" dirty="0" smtClean="0">
                <a:latin typeface="+mn-lt"/>
                <a:sym typeface="Benguiat Bk BT" pitchFamily="2" charset="0"/>
              </a:rPr>
              <a:t> IPTEK </a:t>
            </a:r>
            <a:r>
              <a:rPr lang="en-US" altLang="zh-CN" sz="4000" i="0" dirty="0" err="1" smtClean="0">
                <a:latin typeface="+mn-lt"/>
                <a:sym typeface="Benguiat Bk BT" pitchFamily="2" charset="0"/>
              </a:rPr>
              <a:t>Untuk</a:t>
            </a:r>
            <a:r>
              <a:rPr lang="en-US" altLang="zh-CN" sz="4000" i="0" dirty="0" smtClean="0">
                <a:latin typeface="+mn-lt"/>
                <a:sym typeface="Benguiat Bk BT" pitchFamily="2" charset="0"/>
              </a:rPr>
              <a:t> </a:t>
            </a:r>
            <a:r>
              <a:rPr lang="en-US" altLang="zh-CN" sz="4000" i="0" dirty="0" err="1" smtClean="0">
                <a:latin typeface="+mn-lt"/>
                <a:sym typeface="Benguiat Bk BT" pitchFamily="2" charset="0"/>
              </a:rPr>
              <a:t>Kemajuan</a:t>
            </a:r>
            <a:r>
              <a:rPr lang="en-US" altLang="zh-CN" sz="4000" i="0" dirty="0" smtClean="0">
                <a:latin typeface="+mn-lt"/>
                <a:sym typeface="Benguiat Bk BT" pitchFamily="2" charset="0"/>
              </a:rPr>
              <a:t> </a:t>
            </a:r>
            <a:r>
              <a:rPr lang="en-US" altLang="zh-CN" sz="4000" i="0" dirty="0" err="1" smtClean="0">
                <a:latin typeface="+mn-lt"/>
                <a:sym typeface="Benguiat Bk BT" pitchFamily="2" charset="0"/>
              </a:rPr>
              <a:t>Kehidupan</a:t>
            </a:r>
            <a:r>
              <a:rPr lang="en-US" altLang="zh-CN" sz="4000" i="0" dirty="0" smtClean="0">
                <a:latin typeface="+mn-lt"/>
                <a:sym typeface="Benguiat Bk BT" pitchFamily="2" charset="0"/>
              </a:rPr>
              <a:t/>
            </a:r>
            <a:br>
              <a:rPr lang="en-US" altLang="zh-CN" sz="4000" i="0" dirty="0" smtClean="0">
                <a:latin typeface="+mn-lt"/>
                <a:sym typeface="Benguiat Bk BT" pitchFamily="2" charset="0"/>
              </a:rPr>
            </a:br>
            <a:r>
              <a:rPr lang="en-US" altLang="zh-CN" sz="3200" i="0" dirty="0" smtClean="0">
                <a:solidFill>
                  <a:srgbClr val="C00000"/>
                </a:solidFill>
                <a:latin typeface="+mn-lt"/>
                <a:sym typeface="Benguiat Bk BT" pitchFamily="2" charset="0"/>
              </a:rPr>
              <a:t>(</a:t>
            </a:r>
            <a:r>
              <a:rPr lang="en-US" altLang="zh-CN" sz="3200" i="0" dirty="0" err="1" smtClean="0">
                <a:solidFill>
                  <a:srgbClr val="C00000"/>
                </a:solidFill>
                <a:latin typeface="+mn-lt"/>
                <a:sym typeface="Benguiat Bk BT" pitchFamily="2" charset="0"/>
              </a:rPr>
              <a:t>Tema</a:t>
            </a:r>
            <a:r>
              <a:rPr lang="en-US" altLang="zh-CN" sz="3200" i="0" dirty="0" smtClean="0">
                <a:solidFill>
                  <a:srgbClr val="C00000"/>
                </a:solidFill>
                <a:latin typeface="+mn-lt"/>
                <a:sym typeface="Benguiat Bk BT" pitchFamily="2" charset="0"/>
              </a:rPr>
              <a:t> Dies </a:t>
            </a:r>
            <a:r>
              <a:rPr lang="en-US" altLang="zh-CN" sz="3200" i="0" dirty="0" err="1" smtClean="0">
                <a:solidFill>
                  <a:srgbClr val="C00000"/>
                </a:solidFill>
                <a:latin typeface="+mn-lt"/>
                <a:sym typeface="Benguiat Bk BT" pitchFamily="2" charset="0"/>
              </a:rPr>
              <a:t>Unib</a:t>
            </a:r>
            <a:r>
              <a:rPr lang="en-US" altLang="zh-CN" sz="3200" i="0" dirty="0" smtClean="0">
                <a:solidFill>
                  <a:srgbClr val="C00000"/>
                </a:solidFill>
                <a:latin typeface="+mn-lt"/>
                <a:sym typeface="Benguiat Bk BT" pitchFamily="2" charset="0"/>
              </a:rPr>
              <a:t> </a:t>
            </a:r>
            <a:r>
              <a:rPr lang="en-US" altLang="zh-CN" sz="3200" i="0" dirty="0" err="1" smtClean="0">
                <a:solidFill>
                  <a:srgbClr val="C00000"/>
                </a:solidFill>
                <a:latin typeface="+mn-lt"/>
                <a:sym typeface="Benguiat Bk BT" pitchFamily="2" charset="0"/>
              </a:rPr>
              <a:t>ke</a:t>
            </a:r>
            <a:r>
              <a:rPr lang="id-ID" altLang="zh-CN" sz="3200" i="0" dirty="0" smtClean="0">
                <a:solidFill>
                  <a:srgbClr val="C00000"/>
                </a:solidFill>
                <a:latin typeface="+mn-lt"/>
                <a:sym typeface="Benguiat Bk BT" pitchFamily="2" charset="0"/>
              </a:rPr>
              <a:t>-</a:t>
            </a:r>
            <a:r>
              <a:rPr lang="en-US" altLang="zh-CN" sz="3200" i="0" dirty="0" smtClean="0">
                <a:solidFill>
                  <a:srgbClr val="C00000"/>
                </a:solidFill>
                <a:latin typeface="+mn-lt"/>
                <a:sym typeface="Benguiat Bk BT" pitchFamily="2" charset="0"/>
              </a:rPr>
              <a:t>33</a:t>
            </a:r>
            <a:r>
              <a:rPr lang="en-US" altLang="zh-CN" sz="3200" i="0" dirty="0" smtClean="0">
                <a:solidFill>
                  <a:srgbClr val="C00000"/>
                </a:solidFill>
                <a:latin typeface="+mn-lt"/>
                <a:sym typeface="Benguiat Bk BT" pitchFamily="2" charset="0"/>
              </a:rPr>
              <a:t>)</a:t>
            </a:r>
            <a:r>
              <a:rPr lang="en-US" altLang="zh-CN" sz="4000" i="0" dirty="0" smtClean="0">
                <a:latin typeface="+mn-lt"/>
                <a:sym typeface="Benguiat Bk BT" pitchFamily="2" charset="0"/>
              </a:rPr>
              <a:t> </a:t>
            </a:r>
            <a:endParaRPr lang="en-US" altLang="zh-CN" sz="3200" b="0" i="0" dirty="0">
              <a:latin typeface="+mn-lt"/>
              <a:sym typeface="Benguiat Bk BT" pitchFamily="2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219200" y="4572000"/>
            <a:ext cx="7516837" cy="1676400"/>
          </a:xfrm>
          <a:prstGeom prst="rect">
            <a:avLst/>
          </a:prstGeom>
          <a:noFill/>
          <a:ln/>
        </p:spPr>
        <p:txBody>
          <a:bodyPr/>
          <a:lstStyle/>
          <a:p>
            <a:pPr marL="0" indent="0" algn="r">
              <a:buFont typeface="Monotype Sorts" pitchFamily="2" charset="2"/>
              <a:buNone/>
            </a:pPr>
            <a:r>
              <a:rPr lang="en-US" altLang="zh-CN" sz="2400" b="1" dirty="0">
                <a:latin typeface="Palatino Linotype" pitchFamily="18" charset="0"/>
                <a:sym typeface="Palatino Linotype" pitchFamily="18" charset="0"/>
              </a:rPr>
              <a:t>Dr. </a:t>
            </a:r>
            <a:r>
              <a:rPr lang="en-US" altLang="zh-CN" sz="2400" b="1" dirty="0" err="1">
                <a:latin typeface="Palatino Linotype" pitchFamily="18" charset="0"/>
                <a:sym typeface="Palatino Linotype" pitchFamily="18" charset="0"/>
              </a:rPr>
              <a:t>Ridwan</a:t>
            </a:r>
            <a:r>
              <a:rPr lang="en-US" altLang="zh-CN" sz="2400" b="1" dirty="0">
                <a:latin typeface="Palatino Linotype" pitchFamily="18" charset="0"/>
                <a:sym typeface="Palatino Linotype" pitchFamily="18" charset="0"/>
              </a:rPr>
              <a:t> </a:t>
            </a:r>
            <a:r>
              <a:rPr lang="en-US" altLang="zh-CN" sz="2400" b="1" dirty="0" err="1">
                <a:latin typeface="Palatino Linotype" pitchFamily="18" charset="0"/>
                <a:sym typeface="Palatino Linotype" pitchFamily="18" charset="0"/>
              </a:rPr>
              <a:t>Nurazi</a:t>
            </a:r>
            <a:r>
              <a:rPr lang="en-US" altLang="zh-CN" sz="2400" b="1" dirty="0">
                <a:latin typeface="Palatino Linotype" pitchFamily="18" charset="0"/>
                <a:sym typeface="Palatino Linotype" pitchFamily="18" charset="0"/>
              </a:rPr>
              <a:t>, SE., M.Sc.</a:t>
            </a:r>
          </a:p>
          <a:p>
            <a:pPr marL="0" indent="0" algn="r">
              <a:buFont typeface="Monotype Sorts" pitchFamily="2" charset="2"/>
              <a:buNone/>
            </a:pPr>
            <a:r>
              <a:rPr lang="en-US" altLang="zh-CN" sz="2400" b="1" dirty="0" smtClean="0">
                <a:latin typeface="Palatino Linotype" pitchFamily="18" charset="0"/>
                <a:sym typeface="Palatino Linotype" pitchFamily="18" charset="0"/>
              </a:rPr>
              <a:t>April 2015</a:t>
            </a:r>
            <a:endParaRPr lang="en-US" altLang="zh-CN" sz="2400" b="1" dirty="0">
              <a:latin typeface="Palatino Linotype" pitchFamily="18" charset="0"/>
              <a:sym typeface="Palatino Linotype" pitchFamily="18" charset="0"/>
            </a:endParaRPr>
          </a:p>
          <a:p>
            <a:pPr marL="0" indent="0" algn="r">
              <a:buFont typeface="Monotype Sorts" pitchFamily="2" charset="2"/>
              <a:buNone/>
            </a:pPr>
            <a:r>
              <a:rPr lang="en-US" altLang="zh-CN" sz="1400" dirty="0">
                <a:latin typeface="Palatino" pitchFamily="2" charset="0"/>
                <a:sym typeface="Palatino" pitchFamily="2" charset="0"/>
              </a:rPr>
              <a:t/>
            </a:r>
            <a:br>
              <a:rPr lang="en-US" altLang="zh-CN" sz="1400" dirty="0">
                <a:latin typeface="Palatino" pitchFamily="2" charset="0"/>
                <a:sym typeface="Palatino" pitchFamily="2" charset="0"/>
              </a:rPr>
            </a:br>
            <a:endParaRPr lang="en-US" altLang="zh-CN" sz="1400" dirty="0">
              <a:latin typeface="Palatino" pitchFamily="2" charset="0"/>
              <a:sym typeface="Palatino" pitchFamily="2" charset="0"/>
            </a:endParaRPr>
          </a:p>
        </p:txBody>
      </p:sp>
      <p:pic>
        <p:nvPicPr>
          <p:cNvPr id="3077" name="Picture 5" descr="kitl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9917" y="3550038"/>
            <a:ext cx="2736850" cy="30099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pic>
        <p:nvPicPr>
          <p:cNvPr id="3078" name="Picture 12" descr="id_flag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/>
          <a:stretch>
            <a:fillRect/>
          </a:stretch>
        </p:blipFill>
        <p:spPr bwMode="auto">
          <a:xfrm>
            <a:off x="404746" y="633413"/>
            <a:ext cx="1735138" cy="947737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1338055" y="6175922"/>
            <a:ext cx="1905000" cy="457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85" y="1888761"/>
            <a:ext cx="1533837" cy="1376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9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ldLvl="0" autoUpdateAnimBg="0"/>
      <p:bldP spid="3076" grpId="0" build="p" bldLvl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457200"/>
            <a:ext cx="7239000" cy="914400"/>
          </a:xfrm>
          <a:ln/>
        </p:spPr>
        <p:txBody>
          <a:bodyPr/>
          <a:lstStyle/>
          <a:p>
            <a:r>
              <a:rPr lang="en-US" altLang="zh-CN" sz="3600" i="0" dirty="0" err="1" smtClean="0"/>
              <a:t>Strategik</a:t>
            </a:r>
            <a:r>
              <a:rPr lang="en-US" altLang="zh-CN" sz="3600" i="0" dirty="0" smtClean="0"/>
              <a:t> </a:t>
            </a:r>
            <a:r>
              <a:rPr lang="en-US" altLang="zh-CN" sz="3600" i="0" dirty="0" err="1" smtClean="0"/>
              <a:t>Bisnis</a:t>
            </a:r>
            <a:r>
              <a:rPr lang="en-US" altLang="zh-CN" sz="3600" i="0" dirty="0" smtClean="0"/>
              <a:t> Unit </a:t>
            </a:r>
            <a:r>
              <a:rPr lang="en-US" altLang="zh-CN" sz="3600" i="0" dirty="0" err="1" smtClean="0"/>
              <a:t>Unib</a:t>
            </a:r>
            <a:endParaRPr lang="en-US" altLang="zh-CN" sz="3600" i="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27364" y="1730326"/>
            <a:ext cx="8153400" cy="4600136"/>
          </a:xfrm>
          <a:prstGeom prst="rect">
            <a:avLst/>
          </a:prstGeom>
          <a:noFill/>
          <a:ln/>
        </p:spPr>
        <p:txBody>
          <a:bodyPr/>
          <a:lstStyle/>
          <a:p>
            <a:pPr marL="514350" indent="-514350" algn="just"/>
            <a:r>
              <a:rPr lang="en-US" altLang="zh-CN" b="1" dirty="0" err="1" smtClean="0"/>
              <a:t>Potensi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Hilirisasi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Penelitian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Unib</a:t>
            </a:r>
            <a:r>
              <a:rPr lang="en-US" altLang="zh-CN" b="1" dirty="0" smtClean="0"/>
              <a:t>:</a:t>
            </a:r>
          </a:p>
          <a:p>
            <a:pPr marL="914400" lvl="1" indent="-514350" algn="just"/>
            <a:r>
              <a:rPr lang="en-US" altLang="zh-CN" sz="2400" b="1" dirty="0" err="1" smtClean="0"/>
              <a:t>Cabe</a:t>
            </a:r>
            <a:r>
              <a:rPr lang="en-US" altLang="zh-CN" sz="2400" b="1" dirty="0" smtClean="0"/>
              <a:t> </a:t>
            </a:r>
            <a:r>
              <a:rPr lang="en-US" altLang="zh-CN" sz="2400" b="1" dirty="0" err="1" smtClean="0"/>
              <a:t>Merah</a:t>
            </a:r>
            <a:r>
              <a:rPr lang="en-US" altLang="zh-CN" sz="2400" b="1" dirty="0" smtClean="0"/>
              <a:t>                    - Kopi Ginseng </a:t>
            </a:r>
            <a:r>
              <a:rPr lang="en-US" altLang="zh-CN" sz="2400" b="1" dirty="0" err="1" smtClean="0"/>
              <a:t>Laut</a:t>
            </a:r>
            <a:endParaRPr lang="en-US" altLang="zh-CN" sz="2400" b="1" dirty="0" smtClean="0"/>
          </a:p>
          <a:p>
            <a:pPr marL="914400" lvl="1" indent="-514350" algn="just"/>
            <a:r>
              <a:rPr lang="en-US" altLang="zh-CN" sz="2400" b="1" dirty="0" err="1" smtClean="0"/>
              <a:t>Jagung</a:t>
            </a:r>
            <a:r>
              <a:rPr lang="en-US" altLang="zh-CN" sz="2400" b="1" dirty="0" smtClean="0"/>
              <a:t> </a:t>
            </a:r>
            <a:r>
              <a:rPr lang="en-US" altLang="zh-CN" sz="2400" b="1" dirty="0" err="1" smtClean="0"/>
              <a:t>Hibrida</a:t>
            </a:r>
            <a:r>
              <a:rPr lang="en-US" altLang="zh-CN" sz="2400" b="1" dirty="0" smtClean="0"/>
              <a:t>               - </a:t>
            </a:r>
            <a:r>
              <a:rPr lang="en-US" altLang="zh-CN" sz="2400" b="1" dirty="0" err="1" smtClean="0"/>
              <a:t>Penjernih</a:t>
            </a:r>
            <a:r>
              <a:rPr lang="en-US" altLang="zh-CN" sz="2400" b="1" dirty="0" smtClean="0"/>
              <a:t> Air </a:t>
            </a:r>
            <a:r>
              <a:rPr lang="en-US" altLang="zh-CN" sz="2400" b="1" dirty="0" err="1" smtClean="0"/>
              <a:t>Sel</a:t>
            </a:r>
            <a:r>
              <a:rPr lang="en-US" altLang="zh-CN" sz="2400" b="1" dirty="0" smtClean="0"/>
              <a:t> Surya                 </a:t>
            </a:r>
          </a:p>
          <a:p>
            <a:pPr marL="914400" lvl="1" indent="-514350" algn="just"/>
            <a:r>
              <a:rPr lang="en-US" altLang="zh-CN" sz="2400" b="1" dirty="0" err="1" smtClean="0"/>
              <a:t>Kedelai</a:t>
            </a:r>
            <a:r>
              <a:rPr lang="en-US" altLang="zh-CN" sz="2400" b="1" dirty="0" smtClean="0"/>
              <a:t>                             - </a:t>
            </a:r>
            <a:r>
              <a:rPr lang="en-US" altLang="zh-CN" sz="2400" b="1" dirty="0" err="1" smtClean="0"/>
              <a:t>Inokulasi</a:t>
            </a:r>
            <a:r>
              <a:rPr lang="en-US" altLang="zh-CN" sz="2400" b="1" dirty="0" smtClean="0"/>
              <a:t> </a:t>
            </a:r>
            <a:r>
              <a:rPr lang="en-US" altLang="zh-CN" sz="2400" b="1" dirty="0" err="1" smtClean="0"/>
              <a:t>Ganda</a:t>
            </a:r>
            <a:endParaRPr lang="en-US" altLang="zh-CN" sz="2400" b="1" dirty="0" smtClean="0"/>
          </a:p>
          <a:p>
            <a:pPr marL="914400" lvl="1" indent="-514350" algn="just"/>
            <a:r>
              <a:rPr lang="en-US" altLang="zh-CN" sz="2400" b="1" dirty="0" err="1" smtClean="0"/>
              <a:t>Anggrek</a:t>
            </a:r>
            <a:r>
              <a:rPr lang="en-US" altLang="zh-CN" sz="2400" b="1" dirty="0" smtClean="0"/>
              <a:t>                           - </a:t>
            </a:r>
            <a:r>
              <a:rPr lang="en-US" altLang="zh-CN" sz="2400" b="1" dirty="0" err="1" smtClean="0"/>
              <a:t>Sapi</a:t>
            </a:r>
            <a:r>
              <a:rPr lang="en-US" altLang="zh-CN" sz="2400" b="1" dirty="0" smtClean="0"/>
              <a:t>, </a:t>
            </a:r>
            <a:r>
              <a:rPr lang="en-US" altLang="zh-CN" sz="2400" b="1" dirty="0" err="1" smtClean="0"/>
              <a:t>Lebah</a:t>
            </a:r>
            <a:r>
              <a:rPr lang="en-US" altLang="zh-CN" sz="2400" b="1" dirty="0" smtClean="0"/>
              <a:t>, </a:t>
            </a:r>
            <a:r>
              <a:rPr lang="en-US" altLang="zh-CN" sz="2400" b="1" dirty="0" err="1" smtClean="0"/>
              <a:t>dll</a:t>
            </a:r>
            <a:endParaRPr lang="en-US" altLang="zh-CN" sz="2400" b="1" dirty="0" smtClean="0"/>
          </a:p>
          <a:p>
            <a:pPr marL="914400" lvl="1" indent="-514350" algn="just"/>
            <a:r>
              <a:rPr lang="en-US" altLang="zh-CN" sz="2400" b="1" dirty="0" err="1" smtClean="0"/>
              <a:t>Pakan</a:t>
            </a:r>
            <a:r>
              <a:rPr lang="en-US" altLang="zh-CN" sz="2400" b="1" dirty="0" smtClean="0"/>
              <a:t> </a:t>
            </a:r>
            <a:r>
              <a:rPr lang="en-US" altLang="zh-CN" sz="2400" b="1" dirty="0" err="1" smtClean="0"/>
              <a:t>Ternak</a:t>
            </a:r>
            <a:r>
              <a:rPr lang="en-US" altLang="zh-CN" sz="2400" b="1" dirty="0" smtClean="0"/>
              <a:t>                 - </a:t>
            </a:r>
            <a:r>
              <a:rPr lang="en-US" altLang="zh-CN" sz="2400" b="1" dirty="0" err="1" smtClean="0"/>
              <a:t>Kultur</a:t>
            </a:r>
            <a:r>
              <a:rPr lang="en-US" altLang="zh-CN" sz="2400" b="1" dirty="0" smtClean="0"/>
              <a:t> </a:t>
            </a:r>
            <a:r>
              <a:rPr lang="en-US" altLang="zh-CN" sz="2400" b="1" dirty="0" err="1" smtClean="0"/>
              <a:t>Jaringan</a:t>
            </a:r>
            <a:endParaRPr lang="en-US" altLang="zh-CN" sz="2400" b="1" dirty="0" smtClean="0"/>
          </a:p>
          <a:p>
            <a:pPr marL="914400" lvl="1" indent="-514350" algn="just"/>
            <a:r>
              <a:rPr lang="en-US" altLang="zh-CN" sz="2400" b="1" dirty="0" smtClean="0"/>
              <a:t>Bio-Diesel                          </a:t>
            </a:r>
          </a:p>
          <a:p>
            <a:pPr marL="914400" lvl="1" indent="-514350" algn="just"/>
            <a:r>
              <a:rPr lang="en-US" altLang="zh-CN" sz="2400" b="1" dirty="0" err="1" smtClean="0"/>
              <a:t>Mikro-Hidro</a:t>
            </a:r>
            <a:r>
              <a:rPr lang="en-US" altLang="zh-CN" sz="2400" b="1" dirty="0" smtClean="0"/>
              <a:t>             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*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Skala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Industri</a:t>
            </a:r>
            <a:endParaRPr lang="en-US" altLang="zh-CN" sz="2400" b="1" dirty="0" smtClean="0"/>
          </a:p>
          <a:p>
            <a:pPr marL="914400" lvl="1" indent="-514350" algn="just"/>
            <a:r>
              <a:rPr lang="en-US" altLang="zh-CN" sz="2400" b="1" dirty="0" err="1" smtClean="0"/>
              <a:t>Kertas</a:t>
            </a:r>
            <a:r>
              <a:rPr lang="en-US" altLang="zh-CN" sz="2400" b="1" dirty="0" smtClean="0"/>
              <a:t>                        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*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Skala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Unib</a:t>
            </a:r>
            <a:endParaRPr lang="en-US" altLang="zh-CN" sz="2400" b="1" dirty="0" smtClean="0"/>
          </a:p>
          <a:p>
            <a:pPr marL="914400" lvl="1" indent="-514350" algn="just"/>
            <a:r>
              <a:rPr lang="en-US" altLang="zh-CN" sz="2400" b="1" dirty="0" err="1" smtClean="0"/>
              <a:t>Alat</a:t>
            </a:r>
            <a:r>
              <a:rPr lang="en-US" altLang="zh-CN" sz="2400" b="1" dirty="0" smtClean="0"/>
              <a:t> </a:t>
            </a:r>
            <a:r>
              <a:rPr lang="en-US" altLang="zh-CN" sz="2400" b="1" dirty="0" err="1" smtClean="0"/>
              <a:t>Pengering</a:t>
            </a:r>
            <a:r>
              <a:rPr lang="en-US" altLang="zh-CN" sz="2400" b="1" dirty="0" smtClean="0"/>
              <a:t>          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* Feasibility Study</a:t>
            </a:r>
            <a:endParaRPr lang="en-US" altLang="zh-CN" sz="2400" b="1" dirty="0" smtClean="0"/>
          </a:p>
        </p:txBody>
      </p:sp>
      <p:pic>
        <p:nvPicPr>
          <p:cNvPr id="4100" name="Picture 12" descr="id_flag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1733550" y="576263"/>
            <a:ext cx="1735138" cy="947737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4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6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9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ldLvl="0" autoUpdateAnimBg="0"/>
      <p:bldP spid="4099" grpId="0" build="p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495299"/>
            <a:ext cx="7239000" cy="1153392"/>
          </a:xfrm>
          <a:ln/>
        </p:spPr>
        <p:txBody>
          <a:bodyPr/>
          <a:lstStyle/>
          <a:p>
            <a:r>
              <a:rPr lang="en-US" altLang="zh-CN" sz="2800" i="0" dirty="0" err="1" smtClean="0">
                <a:sym typeface="Benguiat Bk BT" pitchFamily="2" charset="0"/>
              </a:rPr>
              <a:t>Lulusan</a:t>
            </a:r>
            <a:r>
              <a:rPr lang="en-US" altLang="zh-CN" sz="2800" i="0" dirty="0" smtClean="0">
                <a:sym typeface="Benguiat Bk BT" pitchFamily="2" charset="0"/>
              </a:rPr>
              <a:t> </a:t>
            </a:r>
            <a:r>
              <a:rPr lang="en-US" altLang="zh-CN" sz="2800" i="0" dirty="0" err="1" smtClean="0">
                <a:sym typeface="Benguiat Bk BT" pitchFamily="2" charset="0"/>
              </a:rPr>
              <a:t>dengan</a:t>
            </a:r>
            <a:r>
              <a:rPr lang="en-US" altLang="zh-CN" sz="2800" i="0" dirty="0" smtClean="0">
                <a:sym typeface="Benguiat Bk BT" pitchFamily="2" charset="0"/>
              </a:rPr>
              <a:t> </a:t>
            </a:r>
            <a:r>
              <a:rPr lang="en-US" altLang="zh-CN" sz="2800" i="0" dirty="0" err="1" smtClean="0">
                <a:sym typeface="Benguiat Bk BT" pitchFamily="2" charset="0"/>
              </a:rPr>
              <a:t>Predikat</a:t>
            </a:r>
            <a:r>
              <a:rPr lang="en-US" altLang="zh-CN" sz="2800" i="0" dirty="0" smtClean="0">
                <a:sym typeface="Benguiat Bk BT" pitchFamily="2" charset="0"/>
              </a:rPr>
              <a:t> </a:t>
            </a:r>
            <a:r>
              <a:rPr lang="en-US" altLang="zh-CN" sz="2800" i="0" dirty="0" err="1" smtClean="0">
                <a:sym typeface="Benguiat Bk BT" pitchFamily="2" charset="0"/>
              </a:rPr>
              <a:t>Pujian</a:t>
            </a:r>
            <a:endParaRPr lang="en-US" altLang="zh-CN" sz="2800" i="0" dirty="0">
              <a:sym typeface="Benguiat Bk BT" pitchFamily="2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81050" y="1828800"/>
            <a:ext cx="8153400" cy="4667250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500" dirty="0" err="1"/>
              <a:t>Predikat</a:t>
            </a:r>
            <a:r>
              <a:rPr lang="en-US" altLang="zh-CN" sz="2500" dirty="0"/>
              <a:t> lulus “</a:t>
            </a:r>
            <a:r>
              <a:rPr lang="en-US" altLang="zh-CN" sz="2500" dirty="0" err="1"/>
              <a:t>Dengan</a:t>
            </a:r>
            <a:r>
              <a:rPr lang="en-US" altLang="zh-CN" sz="2500" dirty="0"/>
              <a:t> </a:t>
            </a:r>
            <a:r>
              <a:rPr lang="en-US" altLang="zh-CN" sz="2500" dirty="0" err="1"/>
              <a:t>Pujian</a:t>
            </a:r>
            <a:r>
              <a:rPr lang="en-US" altLang="zh-CN" sz="2500" dirty="0"/>
              <a:t>”:</a:t>
            </a:r>
          </a:p>
          <a:p>
            <a:pPr lvl="1" algn="just">
              <a:lnSpc>
                <a:spcPct val="90000"/>
              </a:lnSpc>
            </a:pPr>
            <a:r>
              <a:rPr lang="en-US" altLang="zh-CN" sz="2400" dirty="0"/>
              <a:t>S2: </a:t>
            </a:r>
            <a:r>
              <a:rPr lang="en-US" altLang="zh-CN" sz="2400" dirty="0" smtClean="0"/>
              <a:t>39 </a:t>
            </a:r>
            <a:r>
              <a:rPr lang="en-US" altLang="zh-CN" sz="2400" dirty="0" err="1"/>
              <a:t>orang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terbaik</a:t>
            </a:r>
            <a:r>
              <a:rPr lang="en-US" altLang="zh-CN" sz="2400" dirty="0"/>
              <a:t> </a:t>
            </a:r>
            <a:r>
              <a:rPr lang="en-US" altLang="zh-CN" sz="2400" dirty="0" err="1"/>
              <a:t>a.n</a:t>
            </a:r>
            <a:r>
              <a:rPr lang="en-US" altLang="zh-CN" sz="2400" dirty="0"/>
              <a:t>: </a:t>
            </a:r>
            <a:r>
              <a:rPr lang="en-US" altLang="zh-CN" sz="2400" b="1" dirty="0" err="1" smtClean="0"/>
              <a:t>Deasy</a:t>
            </a:r>
            <a:r>
              <a:rPr lang="en-US" altLang="zh-CN" sz="2400" b="1" dirty="0" smtClean="0"/>
              <a:t> </a:t>
            </a:r>
            <a:r>
              <a:rPr lang="en-US" altLang="zh-CN" sz="2400" b="1" dirty="0" err="1" smtClean="0"/>
              <a:t>Mediana</a:t>
            </a:r>
            <a:r>
              <a:rPr lang="en-US" altLang="zh-CN" sz="2400" b="1" dirty="0" smtClean="0"/>
              <a:t>, </a:t>
            </a:r>
            <a:r>
              <a:rPr lang="en-US" altLang="zh-CN" sz="2400" dirty="0" err="1" smtClean="0"/>
              <a:t>prodi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Agribisnis</a:t>
            </a:r>
            <a:r>
              <a:rPr lang="en-US" altLang="zh-CN" sz="2400" dirty="0" smtClean="0"/>
              <a:t>, </a:t>
            </a:r>
            <a:r>
              <a:rPr lang="en-US" altLang="zh-CN" sz="2400" dirty="0" err="1" smtClean="0"/>
              <a:t>konsentrasi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Manajemen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Agribisnis</a:t>
            </a:r>
            <a:r>
              <a:rPr lang="en-US" altLang="zh-CN" sz="2400" dirty="0" smtClean="0"/>
              <a:t>, </a:t>
            </a:r>
            <a:r>
              <a:rPr lang="en-US" altLang="zh-CN" sz="2400" dirty="0" err="1" smtClean="0"/>
              <a:t>Faperta</a:t>
            </a:r>
            <a:r>
              <a:rPr lang="en-US" altLang="zh-CN" sz="2400" dirty="0" smtClean="0"/>
              <a:t>. </a:t>
            </a:r>
            <a:r>
              <a:rPr lang="en-US" altLang="zh-CN" sz="2400" dirty="0"/>
              <a:t>Putra Bp. </a:t>
            </a:r>
            <a:r>
              <a:rPr lang="en-US" altLang="zh-CN" sz="2400" dirty="0" err="1" smtClean="0"/>
              <a:t>Djaenudin</a:t>
            </a:r>
            <a:r>
              <a:rPr lang="en-US" altLang="zh-CN" sz="2400" dirty="0" smtClean="0"/>
              <a:t> </a:t>
            </a:r>
            <a:r>
              <a:rPr lang="en-US" altLang="zh-CN" sz="2400" dirty="0" err="1"/>
              <a:t>dan</a:t>
            </a:r>
            <a:r>
              <a:rPr lang="en-US" altLang="zh-CN" sz="2400" dirty="0"/>
              <a:t> </a:t>
            </a:r>
            <a:r>
              <a:rPr lang="en-US" altLang="zh-CN" sz="2400" dirty="0" err="1"/>
              <a:t>Ibu</a:t>
            </a:r>
            <a:r>
              <a:rPr lang="en-US" altLang="zh-CN" sz="2400" dirty="0"/>
              <a:t> </a:t>
            </a:r>
            <a:r>
              <a:rPr lang="en-US" altLang="zh-CN" sz="2400" dirty="0" err="1" smtClean="0"/>
              <a:t>Edeh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Sopiah</a:t>
            </a:r>
            <a:r>
              <a:rPr lang="en-US" altLang="zh-CN" sz="2400" dirty="0" smtClean="0"/>
              <a:t>, </a:t>
            </a:r>
            <a:r>
              <a:rPr lang="en-US" altLang="zh-CN" sz="2400" dirty="0" err="1"/>
              <a:t>dengan</a:t>
            </a:r>
            <a:r>
              <a:rPr lang="en-US" altLang="zh-CN" sz="2400" dirty="0"/>
              <a:t> IPK </a:t>
            </a:r>
            <a:r>
              <a:rPr lang="en-US" altLang="zh-CN" sz="2400" dirty="0" smtClean="0"/>
              <a:t>3,96.</a:t>
            </a:r>
            <a:endParaRPr lang="en-US" altLang="zh-CN" sz="2400" dirty="0"/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S1: </a:t>
            </a:r>
            <a:r>
              <a:rPr lang="en-US" altLang="zh-CN" sz="2400" dirty="0" smtClean="0"/>
              <a:t>115 </a:t>
            </a:r>
            <a:r>
              <a:rPr lang="en-US" altLang="zh-CN" sz="2400" dirty="0" err="1"/>
              <a:t>orang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terbaik</a:t>
            </a:r>
            <a:r>
              <a:rPr lang="en-US" altLang="zh-CN" sz="2400" dirty="0"/>
              <a:t> </a:t>
            </a:r>
            <a:r>
              <a:rPr lang="en-US" altLang="zh-CN" sz="2400" dirty="0" err="1"/>
              <a:t>a.n</a:t>
            </a:r>
            <a:r>
              <a:rPr lang="en-US" altLang="zh-CN" sz="2400" dirty="0"/>
              <a:t>: </a:t>
            </a:r>
            <a:r>
              <a:rPr lang="en-US" altLang="zh-CN" sz="2400" b="1" dirty="0" err="1" smtClean="0"/>
              <a:t>Chairul</a:t>
            </a:r>
            <a:r>
              <a:rPr lang="en-US" altLang="zh-CN" sz="2400" b="1" dirty="0" smtClean="0"/>
              <a:t> </a:t>
            </a:r>
            <a:r>
              <a:rPr lang="en-US" altLang="zh-CN" sz="2400" b="1" dirty="0" err="1" smtClean="0"/>
              <a:t>Ichsan</a:t>
            </a:r>
            <a:r>
              <a:rPr lang="en-US" altLang="zh-CN" sz="2400" b="1" dirty="0" smtClean="0"/>
              <a:t> </a:t>
            </a:r>
            <a:r>
              <a:rPr lang="en-US" altLang="zh-CN" sz="2400" dirty="0" err="1"/>
              <a:t>prodi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Pend. Kimia, FKIP, </a:t>
            </a:r>
            <a:r>
              <a:rPr lang="en-US" altLang="zh-CN" sz="2400" dirty="0"/>
              <a:t>Putra: Bp. </a:t>
            </a:r>
            <a:r>
              <a:rPr lang="en-US" altLang="zh-CN" sz="2400" dirty="0" err="1" smtClean="0"/>
              <a:t>Rusli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Maskana</a:t>
            </a:r>
            <a:r>
              <a:rPr lang="en-US" altLang="zh-CN" sz="2400" dirty="0" smtClean="0"/>
              <a:t>, </a:t>
            </a:r>
            <a:r>
              <a:rPr lang="en-US" altLang="zh-CN" sz="2400" dirty="0" err="1"/>
              <a:t>dan</a:t>
            </a:r>
            <a:r>
              <a:rPr lang="en-US" altLang="zh-CN" sz="2400" dirty="0"/>
              <a:t> </a:t>
            </a:r>
            <a:r>
              <a:rPr lang="en-US" altLang="zh-CN" sz="2400" dirty="0" err="1"/>
              <a:t>ibu</a:t>
            </a:r>
            <a:r>
              <a:rPr lang="en-US" altLang="zh-CN" sz="2400" dirty="0"/>
              <a:t> </a:t>
            </a:r>
            <a:r>
              <a:rPr lang="en-US" altLang="zh-CN" sz="2400" dirty="0" err="1" smtClean="0"/>
              <a:t>Padila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dengan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IPK </a:t>
            </a:r>
            <a:r>
              <a:rPr lang="en-US" altLang="zh-CN" sz="2400" dirty="0" smtClean="0"/>
              <a:t>3,90.</a:t>
            </a:r>
            <a:endParaRPr lang="en-US" altLang="zh-CN" sz="2400" dirty="0"/>
          </a:p>
          <a:p>
            <a:pPr lvl="1">
              <a:lnSpc>
                <a:spcPct val="90000"/>
              </a:lnSpc>
            </a:pPr>
            <a:r>
              <a:rPr lang="en-US" altLang="zh-CN" sz="2400" dirty="0" err="1"/>
              <a:t>Lulusan</a:t>
            </a:r>
            <a:r>
              <a:rPr lang="en-US" altLang="zh-CN" sz="2400" dirty="0"/>
              <a:t> </a:t>
            </a:r>
            <a:r>
              <a:rPr lang="en-US" altLang="zh-CN" sz="2400" dirty="0" err="1"/>
              <a:t>termuda</a:t>
            </a:r>
            <a:r>
              <a:rPr lang="en-US" altLang="zh-CN" sz="2400" dirty="0"/>
              <a:t> </a:t>
            </a:r>
            <a:r>
              <a:rPr lang="en-US" altLang="zh-CN" sz="2400" dirty="0" err="1"/>
              <a:t>Unib</a:t>
            </a:r>
            <a:r>
              <a:rPr lang="en-US" altLang="zh-CN" sz="2400" dirty="0"/>
              <a:t> </a:t>
            </a:r>
            <a:r>
              <a:rPr lang="en-US" altLang="zh-CN" sz="2400" dirty="0" err="1"/>
              <a:t>periode</a:t>
            </a:r>
            <a:r>
              <a:rPr lang="en-US" altLang="zh-CN" sz="2400" dirty="0"/>
              <a:t> </a:t>
            </a:r>
            <a:r>
              <a:rPr lang="en-US" altLang="zh-CN" sz="2400" dirty="0" err="1"/>
              <a:t>ini</a:t>
            </a:r>
            <a:r>
              <a:rPr lang="en-US" altLang="zh-CN" sz="2400" dirty="0"/>
              <a:t>: </a:t>
            </a:r>
            <a:r>
              <a:rPr lang="en-US" altLang="zh-CN" sz="2400" dirty="0" err="1"/>
              <a:t>sdr</a:t>
            </a:r>
            <a:r>
              <a:rPr lang="en-US" altLang="zh-CN" sz="2400" dirty="0"/>
              <a:t>. </a:t>
            </a:r>
            <a:r>
              <a:rPr lang="en-US" altLang="zh-CN" sz="2400" b="1" dirty="0" err="1" smtClean="0"/>
              <a:t>Rahmi</a:t>
            </a:r>
            <a:r>
              <a:rPr lang="en-US" altLang="zh-CN" sz="2400" b="1" dirty="0" smtClean="0"/>
              <a:t> Amelia </a:t>
            </a:r>
            <a:r>
              <a:rPr lang="en-US" altLang="zh-CN" sz="2400" dirty="0"/>
              <a:t>(</a:t>
            </a:r>
            <a:r>
              <a:rPr lang="en-US" altLang="zh-CN" sz="2400" dirty="0" err="1"/>
              <a:t>lahir</a:t>
            </a:r>
            <a:r>
              <a:rPr lang="en-US" altLang="zh-CN" sz="2400" dirty="0"/>
              <a:t> </a:t>
            </a:r>
            <a:r>
              <a:rPr lang="en-US" altLang="zh-CN" sz="2400" dirty="0" err="1"/>
              <a:t>di</a:t>
            </a:r>
            <a:r>
              <a:rPr lang="en-US" altLang="zh-CN" sz="2400" dirty="0"/>
              <a:t> </a:t>
            </a:r>
            <a:r>
              <a:rPr lang="en-US" altLang="zh-CN" sz="2400" dirty="0" err="1" smtClean="0"/>
              <a:t>Arga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Makmur</a:t>
            </a:r>
            <a:r>
              <a:rPr lang="en-US" altLang="zh-CN" sz="2400" dirty="0" smtClean="0"/>
              <a:t> 29 Mei 1995, </a:t>
            </a:r>
            <a:r>
              <a:rPr lang="en-US" altLang="zh-CN" sz="2400" dirty="0" err="1"/>
              <a:t>saat</a:t>
            </a:r>
            <a:r>
              <a:rPr lang="en-US" altLang="zh-CN" sz="2400" dirty="0"/>
              <a:t> </a:t>
            </a:r>
            <a:r>
              <a:rPr lang="en-US" altLang="zh-CN" sz="2400" dirty="0" err="1"/>
              <a:t>ini</a:t>
            </a:r>
            <a:r>
              <a:rPr lang="en-US" altLang="zh-CN" sz="2400" dirty="0"/>
              <a:t> </a:t>
            </a:r>
            <a:r>
              <a:rPr lang="en-US" altLang="zh-CN" sz="2400" dirty="0" err="1"/>
              <a:t>berusia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19 </a:t>
            </a:r>
            <a:r>
              <a:rPr lang="en-US" altLang="zh-CN" sz="2400" dirty="0" err="1"/>
              <a:t>tahun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10 </a:t>
            </a:r>
            <a:r>
              <a:rPr lang="en-US" altLang="zh-CN" sz="2400" dirty="0" err="1"/>
              <a:t>bulan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24 </a:t>
            </a:r>
            <a:r>
              <a:rPr lang="en-US" altLang="zh-CN" sz="2400" dirty="0" err="1"/>
              <a:t>hari</a:t>
            </a:r>
            <a:r>
              <a:rPr lang="en-US" altLang="zh-CN" sz="2400" dirty="0"/>
              <a:t>), </a:t>
            </a:r>
            <a:r>
              <a:rPr lang="en-US" altLang="zh-CN" sz="2400" dirty="0" err="1"/>
              <a:t>prodi</a:t>
            </a:r>
            <a:r>
              <a:rPr lang="en-US" altLang="zh-CN" sz="2400" dirty="0"/>
              <a:t> </a:t>
            </a:r>
            <a:r>
              <a:rPr lang="en-US" altLang="zh-CN" sz="2400" dirty="0" err="1" smtClean="0"/>
              <a:t>Akuntansi</a:t>
            </a:r>
            <a:r>
              <a:rPr lang="en-US" altLang="zh-CN" sz="2400" dirty="0" smtClean="0"/>
              <a:t>, FEB, </a:t>
            </a:r>
            <a:r>
              <a:rPr lang="en-US" altLang="zh-CN" sz="2400" dirty="0" err="1" smtClean="0"/>
              <a:t>putra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Bp. </a:t>
            </a:r>
            <a:r>
              <a:rPr lang="en-US" altLang="zh-CN" sz="2400" dirty="0" err="1" smtClean="0"/>
              <a:t>Fajri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Nazar</a:t>
            </a:r>
            <a:r>
              <a:rPr lang="en-US" altLang="zh-CN" sz="2400" dirty="0" smtClean="0"/>
              <a:t>, </a:t>
            </a:r>
            <a:r>
              <a:rPr lang="en-US" altLang="zh-CN" sz="2400" dirty="0" err="1"/>
              <a:t>dan</a:t>
            </a:r>
            <a:r>
              <a:rPr lang="en-US" altLang="zh-CN" sz="2400" dirty="0"/>
              <a:t> </a:t>
            </a:r>
            <a:r>
              <a:rPr lang="en-US" altLang="zh-CN" sz="2400" dirty="0" err="1"/>
              <a:t>ibu</a:t>
            </a:r>
            <a:r>
              <a:rPr lang="en-US" altLang="zh-CN" sz="2400" dirty="0"/>
              <a:t> </a:t>
            </a:r>
            <a:r>
              <a:rPr lang="en-US" altLang="zh-CN" sz="2400" dirty="0" err="1" smtClean="0"/>
              <a:t>Lusminarti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dengan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IPK </a:t>
            </a:r>
            <a:r>
              <a:rPr lang="en-US" altLang="zh-CN" sz="2400" dirty="0" smtClean="0"/>
              <a:t>3,54.</a:t>
            </a:r>
            <a:endParaRPr lang="en-US" altLang="zh-CN" sz="2400" dirty="0"/>
          </a:p>
        </p:txBody>
      </p:sp>
      <p:pic>
        <p:nvPicPr>
          <p:cNvPr id="9220" name="Picture 12" descr="id_flag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1790700" y="633413"/>
            <a:ext cx="1735138" cy="947737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4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ldLvl="0" autoUpdateAnimBg="0"/>
      <p:bldP spid="9219" grpId="0" build="p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804796"/>
            <a:ext cx="7239000" cy="855192"/>
          </a:xfrm>
          <a:ln/>
        </p:spPr>
        <p:txBody>
          <a:bodyPr/>
          <a:lstStyle/>
          <a:p>
            <a:r>
              <a:rPr lang="en-US" altLang="zh-CN" sz="3200" i="0" dirty="0">
                <a:sym typeface="Benguiat Bk BT" pitchFamily="2" charset="0"/>
              </a:rPr>
              <a:t>Staff </a:t>
            </a:r>
            <a:r>
              <a:rPr lang="en-US" altLang="zh-CN" sz="3200" i="0" dirty="0" smtClean="0">
                <a:sym typeface="Benguiat Bk BT" pitchFamily="2" charset="0"/>
              </a:rPr>
              <a:t> Yang </a:t>
            </a:r>
            <a:r>
              <a:rPr lang="en-US" altLang="zh-CN" sz="3200" i="0" dirty="0" err="1">
                <a:sym typeface="Benguiat Bk BT" pitchFamily="2" charset="0"/>
              </a:rPr>
              <a:t>Telah</a:t>
            </a:r>
            <a:r>
              <a:rPr lang="en-US" altLang="zh-CN" sz="3200" i="0" dirty="0">
                <a:sym typeface="Benguiat Bk BT" pitchFamily="2" charset="0"/>
              </a:rPr>
              <a:t> </a:t>
            </a:r>
            <a:r>
              <a:rPr lang="en-US" altLang="zh-CN" sz="3200" i="0" dirty="0" err="1">
                <a:sym typeface="Benguiat Bk BT" pitchFamily="2" charset="0"/>
              </a:rPr>
              <a:t>Menyelesaikan</a:t>
            </a:r>
            <a:r>
              <a:rPr lang="en-US" altLang="zh-CN" sz="3200" i="0" dirty="0">
                <a:sym typeface="Benguiat Bk BT" pitchFamily="2" charset="0"/>
              </a:rPr>
              <a:t> </a:t>
            </a:r>
            <a:r>
              <a:rPr lang="en-US" altLang="zh-CN" sz="3200" i="0" dirty="0" smtClean="0">
                <a:sym typeface="Benguiat Bk BT" pitchFamily="2" charset="0"/>
              </a:rPr>
              <a:t/>
            </a:r>
            <a:br>
              <a:rPr lang="en-US" altLang="zh-CN" sz="3200" i="0" dirty="0" smtClean="0">
                <a:sym typeface="Benguiat Bk BT" pitchFamily="2" charset="0"/>
              </a:rPr>
            </a:br>
            <a:r>
              <a:rPr lang="en-US" altLang="zh-CN" sz="3200" i="0" dirty="0" smtClean="0">
                <a:sym typeface="Benguiat Bk BT" pitchFamily="2" charset="0"/>
              </a:rPr>
              <a:t>Study </a:t>
            </a:r>
            <a:r>
              <a:rPr lang="en-US" altLang="zh-CN" sz="3200" i="0" dirty="0" err="1">
                <a:sym typeface="Benguiat Bk BT" pitchFamily="2" charset="0"/>
              </a:rPr>
              <a:t>Lanjut</a:t>
            </a:r>
            <a:endParaRPr lang="en-US" altLang="zh-CN" sz="3200" i="0" dirty="0">
              <a:sym typeface="Benguiat Bk BT" pitchFamily="2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76250" y="1934606"/>
            <a:ext cx="8458200" cy="4016033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en-US" altLang="zh-CN" sz="2100" dirty="0" smtClean="0"/>
          </a:p>
          <a:p>
            <a:pPr>
              <a:lnSpc>
                <a:spcPct val="90000"/>
              </a:lnSpc>
            </a:pPr>
            <a:r>
              <a:rPr lang="en-US" altLang="zh-CN" sz="2800" dirty="0" smtClean="0"/>
              <a:t>S-3</a:t>
            </a:r>
            <a:r>
              <a:rPr lang="en-US" altLang="zh-CN" sz="28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Dr</a:t>
            </a:r>
            <a:r>
              <a:rPr lang="en-US" altLang="zh-CN" dirty="0"/>
              <a:t>. </a:t>
            </a:r>
            <a:r>
              <a:rPr lang="en-US" altLang="zh-CN" dirty="0" err="1" smtClean="0"/>
              <a:t>Buyung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Keraman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S.Si</a:t>
            </a:r>
            <a:r>
              <a:rPr lang="en-US" altLang="zh-CN" dirty="0" smtClean="0"/>
              <a:t>., </a:t>
            </a:r>
            <a:r>
              <a:rPr lang="en-US" altLang="zh-CN" dirty="0" err="1" smtClean="0"/>
              <a:t>M.Si</a:t>
            </a:r>
            <a:r>
              <a:rPr lang="en-US" altLang="zh-CN" dirty="0" smtClean="0"/>
              <a:t>., </a:t>
            </a:r>
            <a:r>
              <a:rPr lang="en-US" altLang="zh-CN" dirty="0" err="1" smtClean="0"/>
              <a:t>spesialisasi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Ilmu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Lingkungan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Unsri</a:t>
            </a:r>
            <a:r>
              <a:rPr lang="en-US" altLang="zh-CN" dirty="0" smtClean="0"/>
              <a:t>, Palembang.</a:t>
            </a:r>
          </a:p>
        </p:txBody>
      </p:sp>
      <p:pic>
        <p:nvPicPr>
          <p:cNvPr id="10244" name="Picture 12" descr="id_flag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1790700" y="1211796"/>
            <a:ext cx="1735138" cy="947737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8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ldLvl="0" autoUpdateAnimBg="0"/>
      <p:bldP spid="10243" grpId="0" build="p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45392" y="678184"/>
            <a:ext cx="3798277" cy="723900"/>
          </a:xfrm>
          <a:ln/>
        </p:spPr>
        <p:txBody>
          <a:bodyPr/>
          <a:lstStyle/>
          <a:p>
            <a:r>
              <a:rPr lang="en-US" altLang="zh-CN" sz="5400" i="0" dirty="0" err="1">
                <a:sym typeface="Benguiat Bk BT" pitchFamily="2" charset="0"/>
              </a:rPr>
              <a:t>Penutup</a:t>
            </a:r>
            <a:endParaRPr lang="en-US" altLang="zh-CN" sz="5400" i="0" dirty="0">
              <a:sym typeface="Benguiat Bk BT" pitchFamily="2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81050" y="1772528"/>
            <a:ext cx="8153400" cy="4667250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500" dirty="0" err="1"/>
              <a:t>Selamat</a:t>
            </a:r>
            <a:r>
              <a:rPr lang="en-US" altLang="zh-CN" sz="2500" dirty="0"/>
              <a:t> </a:t>
            </a:r>
            <a:r>
              <a:rPr lang="en-US" altLang="zh-CN" sz="2500" dirty="0" err="1"/>
              <a:t>dan</a:t>
            </a:r>
            <a:r>
              <a:rPr lang="en-US" altLang="zh-CN" sz="2500" dirty="0"/>
              <a:t> </a:t>
            </a:r>
            <a:r>
              <a:rPr lang="en-US" altLang="zh-CN" sz="2500" dirty="0" err="1"/>
              <a:t>sukses</a:t>
            </a:r>
            <a:r>
              <a:rPr lang="en-US" altLang="zh-CN" sz="2500" dirty="0"/>
              <a:t> </a:t>
            </a:r>
            <a:r>
              <a:rPr lang="en-US" altLang="zh-CN" sz="2500" dirty="0" err="1"/>
              <a:t>kepada</a:t>
            </a:r>
            <a:r>
              <a:rPr lang="en-US" altLang="zh-CN" sz="2500" dirty="0"/>
              <a:t> </a:t>
            </a:r>
            <a:r>
              <a:rPr lang="en-US" altLang="zh-CN" sz="2500" dirty="0" err="1"/>
              <a:t>para</a:t>
            </a:r>
            <a:r>
              <a:rPr lang="en-US" altLang="zh-CN" sz="2500" dirty="0"/>
              <a:t> </a:t>
            </a:r>
            <a:r>
              <a:rPr lang="en-US" altLang="zh-CN" sz="2500" dirty="0" err="1"/>
              <a:t>wisudawan</a:t>
            </a:r>
            <a:r>
              <a:rPr lang="en-US" altLang="zh-CN" sz="25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zh-CN" sz="2100" dirty="0" err="1"/>
              <a:t>Ilmu</a:t>
            </a:r>
            <a:r>
              <a:rPr lang="en-US" altLang="zh-CN" sz="2100" dirty="0"/>
              <a:t> </a:t>
            </a:r>
            <a:r>
              <a:rPr lang="en-US" altLang="zh-CN" sz="2100" dirty="0" err="1"/>
              <a:t>Tahu</a:t>
            </a:r>
            <a:r>
              <a:rPr lang="en-US" altLang="zh-CN" sz="2100" dirty="0"/>
              <a:t> </a:t>
            </a:r>
            <a:r>
              <a:rPr lang="en-US" altLang="zh-CN" sz="2100" dirty="0" err="1"/>
              <a:t>vs</a:t>
            </a:r>
            <a:r>
              <a:rPr lang="en-US" altLang="zh-CN" sz="2100" dirty="0"/>
              <a:t> </a:t>
            </a:r>
            <a:r>
              <a:rPr lang="en-US" altLang="zh-CN" sz="2100" dirty="0" err="1"/>
              <a:t>Ilmu</a:t>
            </a:r>
            <a:r>
              <a:rPr lang="en-US" altLang="zh-CN" sz="2100" dirty="0"/>
              <a:t> </a:t>
            </a:r>
            <a:r>
              <a:rPr lang="en-US" altLang="zh-CN" sz="2100" dirty="0" err="1"/>
              <a:t>Bisa</a:t>
            </a:r>
            <a:endParaRPr lang="en-US" altLang="zh-CN" sz="2100" dirty="0"/>
          </a:p>
          <a:p>
            <a:pPr lvl="1">
              <a:lnSpc>
                <a:spcPct val="90000"/>
              </a:lnSpc>
            </a:pPr>
            <a:r>
              <a:rPr lang="en-US" altLang="zh-CN" sz="2100" dirty="0"/>
              <a:t>You are certified, it does not mean you are </a:t>
            </a:r>
            <a:r>
              <a:rPr lang="en-US" altLang="zh-CN" sz="2100" dirty="0" smtClean="0"/>
              <a:t>qualified</a:t>
            </a:r>
            <a:r>
              <a:rPr lang="en-US" altLang="zh-CN" sz="2100" dirty="0"/>
              <a:t>. </a:t>
            </a:r>
            <a:r>
              <a:rPr lang="en-US" altLang="zh-CN" sz="2100" dirty="0" smtClean="0"/>
              <a:t>Need Soft Skill, Life Skill </a:t>
            </a:r>
            <a:r>
              <a:rPr lang="en-US" altLang="zh-CN" sz="2100" dirty="0"/>
              <a:t>and </a:t>
            </a:r>
            <a:r>
              <a:rPr lang="en-US" altLang="zh-CN" sz="2100" dirty="0" err="1" smtClean="0"/>
              <a:t>Behaviour</a:t>
            </a:r>
            <a:r>
              <a:rPr lang="en-US" altLang="zh-CN" sz="2100" dirty="0" smtClean="0"/>
              <a:t> (</a:t>
            </a:r>
            <a:r>
              <a:rPr lang="en-US" altLang="zh-CN" sz="2100" dirty="0" err="1" smtClean="0"/>
              <a:t>Akhlaqul</a:t>
            </a:r>
            <a:r>
              <a:rPr lang="en-US" altLang="zh-CN" sz="2100" dirty="0" smtClean="0"/>
              <a:t> </a:t>
            </a:r>
            <a:r>
              <a:rPr lang="en-US" altLang="zh-CN" sz="2100" dirty="0" err="1" smtClean="0"/>
              <a:t>Karimah</a:t>
            </a:r>
            <a:r>
              <a:rPr lang="en-US" altLang="zh-CN" sz="2100" dirty="0" smtClean="0"/>
              <a:t>, Budi </a:t>
            </a:r>
            <a:r>
              <a:rPr lang="en-US" altLang="zh-CN" sz="2100" dirty="0" err="1" smtClean="0"/>
              <a:t>Pekerti</a:t>
            </a:r>
            <a:r>
              <a:rPr lang="en-US" altLang="zh-CN" sz="2100" dirty="0" smtClean="0"/>
              <a:t>). Kita </a:t>
            </a:r>
            <a:r>
              <a:rPr lang="en-US" altLang="zh-CN" sz="2100" dirty="0" err="1" smtClean="0"/>
              <a:t>menghadapi</a:t>
            </a:r>
            <a:r>
              <a:rPr lang="en-US" altLang="zh-CN" sz="2100" dirty="0" smtClean="0"/>
              <a:t> MEA. SKPI.</a:t>
            </a:r>
            <a:endParaRPr lang="en-US" altLang="zh-CN" sz="2100" dirty="0"/>
          </a:p>
          <a:p>
            <a:pPr lvl="1">
              <a:lnSpc>
                <a:spcPct val="90000"/>
              </a:lnSpc>
            </a:pPr>
            <a:r>
              <a:rPr lang="en-US" altLang="zh-CN" sz="2100" dirty="0" err="1"/>
              <a:t>Terima</a:t>
            </a:r>
            <a:r>
              <a:rPr lang="en-US" altLang="zh-CN" sz="2100" dirty="0"/>
              <a:t> </a:t>
            </a:r>
            <a:r>
              <a:rPr lang="en-US" altLang="zh-CN" sz="2100" dirty="0" err="1"/>
              <a:t>kasih</a:t>
            </a:r>
            <a:r>
              <a:rPr lang="en-US" altLang="zh-CN" sz="2100" dirty="0"/>
              <a:t> </a:t>
            </a:r>
            <a:r>
              <a:rPr lang="en-US" altLang="zh-CN" sz="2100" dirty="0" err="1"/>
              <a:t>atas</a:t>
            </a:r>
            <a:r>
              <a:rPr lang="en-US" altLang="zh-CN" sz="2100" dirty="0"/>
              <a:t> </a:t>
            </a:r>
            <a:r>
              <a:rPr lang="en-US" altLang="zh-CN" sz="2100" dirty="0" err="1"/>
              <a:t>kepercayaan</a:t>
            </a:r>
            <a:r>
              <a:rPr lang="en-US" altLang="zh-CN" sz="2100" dirty="0"/>
              <a:t> </a:t>
            </a:r>
            <a:r>
              <a:rPr lang="en-US" altLang="zh-CN" sz="2100" dirty="0" err="1"/>
              <a:t>ortu</a:t>
            </a:r>
            <a:r>
              <a:rPr lang="en-US" altLang="zh-CN" sz="2100" dirty="0"/>
              <a:t> </a:t>
            </a:r>
            <a:r>
              <a:rPr lang="en-US" altLang="zh-CN" sz="2100" dirty="0" err="1"/>
              <a:t>menyekolahkan</a:t>
            </a:r>
            <a:r>
              <a:rPr lang="en-US" altLang="zh-CN" sz="2100" dirty="0"/>
              <a:t> </a:t>
            </a:r>
            <a:r>
              <a:rPr lang="en-US" altLang="zh-CN" sz="2100" dirty="0" err="1"/>
              <a:t>anaknya</a:t>
            </a:r>
            <a:r>
              <a:rPr lang="en-US" altLang="zh-CN" sz="2100" dirty="0"/>
              <a:t> </a:t>
            </a:r>
            <a:r>
              <a:rPr lang="en-US" altLang="zh-CN" sz="2100" dirty="0" err="1"/>
              <a:t>di</a:t>
            </a:r>
            <a:r>
              <a:rPr lang="en-US" altLang="zh-CN" sz="2100" dirty="0"/>
              <a:t> </a:t>
            </a:r>
            <a:r>
              <a:rPr lang="en-US" altLang="zh-CN" sz="2100" dirty="0" err="1"/>
              <a:t>Unib</a:t>
            </a:r>
            <a:r>
              <a:rPr lang="en-US" altLang="zh-CN" sz="21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zh-CN" sz="2100" dirty="0"/>
              <a:t>Study </a:t>
            </a:r>
            <a:r>
              <a:rPr lang="en-US" altLang="zh-CN" sz="2100" dirty="0" err="1"/>
              <a:t>lanjut</a:t>
            </a:r>
            <a:r>
              <a:rPr lang="en-US" altLang="zh-CN" sz="2100" dirty="0"/>
              <a:t> </a:t>
            </a:r>
            <a:r>
              <a:rPr lang="en-US" altLang="zh-CN" sz="2100" dirty="0" err="1"/>
              <a:t>di</a:t>
            </a:r>
            <a:r>
              <a:rPr lang="en-US" altLang="zh-CN" sz="2100" dirty="0"/>
              <a:t> </a:t>
            </a:r>
            <a:r>
              <a:rPr lang="en-US" altLang="zh-CN" sz="2100" dirty="0" err="1"/>
              <a:t>Unib</a:t>
            </a:r>
            <a:r>
              <a:rPr lang="en-US" altLang="zh-CN" sz="2100" dirty="0"/>
              <a:t>: S1, S2 </a:t>
            </a:r>
            <a:r>
              <a:rPr lang="en-US" altLang="zh-CN" sz="2100" dirty="0" err="1"/>
              <a:t>dan</a:t>
            </a:r>
            <a:r>
              <a:rPr lang="en-US" altLang="zh-CN" sz="2100" dirty="0"/>
              <a:t> S3.</a:t>
            </a:r>
          </a:p>
          <a:p>
            <a:pPr lvl="1">
              <a:lnSpc>
                <a:spcPct val="90000"/>
              </a:lnSpc>
            </a:pPr>
            <a:r>
              <a:rPr lang="en-US" altLang="zh-CN" sz="2100" dirty="0" err="1"/>
              <a:t>Unib</a:t>
            </a:r>
            <a:r>
              <a:rPr lang="en-US" altLang="zh-CN" sz="2100" dirty="0"/>
              <a:t> </a:t>
            </a:r>
            <a:r>
              <a:rPr lang="en-US" altLang="zh-CN" sz="2100" dirty="0" err="1"/>
              <a:t>adalah</a:t>
            </a:r>
            <a:r>
              <a:rPr lang="en-US" altLang="zh-CN" sz="2100" dirty="0"/>
              <a:t> </a:t>
            </a:r>
            <a:r>
              <a:rPr lang="en-US" altLang="zh-CN" sz="2100" dirty="0" err="1" smtClean="0"/>
              <a:t>almamater</a:t>
            </a:r>
            <a:r>
              <a:rPr lang="en-US" altLang="zh-CN" sz="2100" dirty="0" smtClean="0"/>
              <a:t> (</a:t>
            </a:r>
            <a:r>
              <a:rPr lang="en-US" altLang="zh-CN" sz="2100" dirty="0" err="1" smtClean="0"/>
              <a:t>Ibu</a:t>
            </a:r>
            <a:r>
              <a:rPr lang="en-US" altLang="zh-CN" sz="2100" dirty="0" smtClean="0"/>
              <a:t> </a:t>
            </a:r>
            <a:r>
              <a:rPr lang="en-US" altLang="zh-CN" sz="2100" dirty="0" err="1" smtClean="0"/>
              <a:t>Asuh</a:t>
            </a:r>
            <a:r>
              <a:rPr lang="en-US" altLang="zh-CN" sz="2100" dirty="0" smtClean="0"/>
              <a:t>).</a:t>
            </a:r>
            <a:endParaRPr lang="en-US" altLang="zh-CN" sz="2100" dirty="0"/>
          </a:p>
          <a:p>
            <a:pPr lvl="1">
              <a:lnSpc>
                <a:spcPct val="90000"/>
              </a:lnSpc>
            </a:pPr>
            <a:r>
              <a:rPr lang="en-US" altLang="zh-CN" sz="2100" dirty="0" err="1"/>
              <a:t>Jaga</a:t>
            </a:r>
            <a:r>
              <a:rPr lang="en-US" altLang="zh-CN" sz="2100" dirty="0"/>
              <a:t> </a:t>
            </a:r>
            <a:r>
              <a:rPr lang="en-US" altLang="zh-CN" sz="2100" dirty="0" err="1" smtClean="0"/>
              <a:t>silaturahmi</a:t>
            </a:r>
            <a:r>
              <a:rPr lang="en-US" altLang="zh-CN" sz="2100" dirty="0" smtClean="0"/>
              <a:t> (</a:t>
            </a:r>
            <a:r>
              <a:rPr lang="en-US" altLang="zh-CN" sz="2100" dirty="0" err="1" smtClean="0"/>
              <a:t>lewat</a:t>
            </a:r>
            <a:r>
              <a:rPr lang="en-US" altLang="zh-CN" sz="2100" dirty="0" smtClean="0"/>
              <a:t> Program, Event). </a:t>
            </a:r>
            <a:r>
              <a:rPr lang="en-US" altLang="zh-CN" sz="2100" dirty="0" err="1" smtClean="0"/>
              <a:t>Ada</a:t>
            </a:r>
            <a:r>
              <a:rPr lang="en-US" altLang="zh-CN" sz="2100" dirty="0" smtClean="0"/>
              <a:t> </a:t>
            </a:r>
            <a:r>
              <a:rPr lang="en-US" altLang="zh-CN" sz="2100" dirty="0" err="1" smtClean="0"/>
              <a:t>dimana-mana</a:t>
            </a:r>
            <a:r>
              <a:rPr lang="en-US" altLang="zh-CN" sz="2100" dirty="0" smtClean="0"/>
              <a:t>, </a:t>
            </a:r>
            <a:r>
              <a:rPr lang="en-US" altLang="zh-CN" sz="2100" dirty="0" err="1" smtClean="0"/>
              <a:t>tidak</a:t>
            </a:r>
            <a:r>
              <a:rPr lang="en-US" altLang="zh-CN" sz="2100" dirty="0" smtClean="0"/>
              <a:t> </a:t>
            </a:r>
            <a:r>
              <a:rPr lang="en-US" altLang="zh-CN" sz="2100" dirty="0" err="1" smtClean="0"/>
              <a:t>kemana-mana</a:t>
            </a:r>
            <a:r>
              <a:rPr lang="en-US" altLang="zh-CN" sz="2100" dirty="0" smtClean="0"/>
              <a:t>.</a:t>
            </a:r>
            <a:endParaRPr lang="en-US" altLang="zh-CN" sz="2100" dirty="0"/>
          </a:p>
          <a:p>
            <a:pPr lvl="1">
              <a:lnSpc>
                <a:spcPct val="90000"/>
              </a:lnSpc>
            </a:pPr>
            <a:r>
              <a:rPr lang="en-US" altLang="zh-CN" sz="2100" dirty="0" err="1"/>
              <a:t>Terima</a:t>
            </a:r>
            <a:r>
              <a:rPr lang="en-US" altLang="zh-CN" sz="2100" dirty="0"/>
              <a:t> </a:t>
            </a:r>
            <a:r>
              <a:rPr lang="en-US" altLang="zh-CN" sz="2100" dirty="0" err="1"/>
              <a:t>kasih</a:t>
            </a:r>
            <a:r>
              <a:rPr lang="en-US" altLang="zh-CN" sz="2100" dirty="0"/>
              <a:t> </a:t>
            </a:r>
            <a:r>
              <a:rPr lang="en-US" altLang="zh-CN" sz="2100" dirty="0" err="1"/>
              <a:t>juga</a:t>
            </a:r>
            <a:r>
              <a:rPr lang="en-US" altLang="zh-CN" sz="2100" dirty="0"/>
              <a:t> </a:t>
            </a:r>
            <a:r>
              <a:rPr lang="en-US" altLang="zh-CN" sz="2100" dirty="0" err="1"/>
              <a:t>atas</a:t>
            </a:r>
            <a:r>
              <a:rPr lang="en-US" altLang="zh-CN" sz="2100" dirty="0"/>
              <a:t> </a:t>
            </a:r>
            <a:r>
              <a:rPr lang="en-US" altLang="zh-CN" sz="2100" dirty="0" err="1"/>
              <a:t>kerjasama</a:t>
            </a:r>
            <a:r>
              <a:rPr lang="en-US" altLang="zh-CN" sz="2100" dirty="0"/>
              <a:t> </a:t>
            </a:r>
            <a:r>
              <a:rPr lang="en-US" altLang="zh-CN" sz="2100" dirty="0" err="1"/>
              <a:t>dari</a:t>
            </a:r>
            <a:r>
              <a:rPr lang="en-US" altLang="zh-CN" sz="2100" dirty="0"/>
              <a:t> </a:t>
            </a:r>
            <a:r>
              <a:rPr lang="en-US" altLang="zh-CN" sz="2100" dirty="0" err="1"/>
              <a:t>Pemda-Pemda</a:t>
            </a:r>
            <a:r>
              <a:rPr lang="en-US" altLang="zh-CN" sz="2100" dirty="0"/>
              <a:t> (</a:t>
            </a:r>
            <a:r>
              <a:rPr lang="en-US" altLang="zh-CN" sz="2100" dirty="0" err="1"/>
              <a:t>Provinsi</a:t>
            </a:r>
            <a:r>
              <a:rPr lang="en-US" altLang="zh-CN" sz="2100" dirty="0"/>
              <a:t>, </a:t>
            </a:r>
            <a:r>
              <a:rPr lang="en-US" altLang="zh-CN" sz="2100" dirty="0" err="1"/>
              <a:t>Kabupaten</a:t>
            </a:r>
            <a:r>
              <a:rPr lang="en-US" altLang="zh-CN" sz="2100" dirty="0"/>
              <a:t>, </a:t>
            </a:r>
            <a:r>
              <a:rPr lang="en-US" altLang="zh-CN" sz="2100" dirty="0" err="1"/>
              <a:t>dan</a:t>
            </a:r>
            <a:r>
              <a:rPr lang="en-US" altLang="zh-CN" sz="2100" dirty="0"/>
              <a:t> Kota).</a:t>
            </a:r>
          </a:p>
          <a:p>
            <a:pPr lvl="1">
              <a:lnSpc>
                <a:spcPct val="90000"/>
              </a:lnSpc>
            </a:pPr>
            <a:r>
              <a:rPr lang="en-US" altLang="zh-CN" sz="2100" dirty="0" err="1"/>
              <a:t>Demikian</a:t>
            </a:r>
            <a:r>
              <a:rPr lang="en-US" altLang="zh-CN" sz="2100" dirty="0"/>
              <a:t> pula </a:t>
            </a:r>
            <a:r>
              <a:rPr lang="en-US" altLang="zh-CN" sz="2100" dirty="0" err="1"/>
              <a:t>dengan</a:t>
            </a:r>
            <a:r>
              <a:rPr lang="en-US" altLang="zh-CN" sz="2100" dirty="0"/>
              <a:t> </a:t>
            </a:r>
            <a:r>
              <a:rPr lang="en-US" altLang="zh-CN" sz="2100" dirty="0" err="1"/>
              <a:t>dunia</a:t>
            </a:r>
            <a:r>
              <a:rPr lang="en-US" altLang="zh-CN" sz="2100" dirty="0"/>
              <a:t> </a:t>
            </a:r>
            <a:r>
              <a:rPr lang="en-US" altLang="zh-CN" sz="2100" dirty="0" err="1"/>
              <a:t>usaha</a:t>
            </a:r>
            <a:r>
              <a:rPr lang="en-US" altLang="zh-CN" sz="2100" dirty="0"/>
              <a:t> </a:t>
            </a:r>
            <a:r>
              <a:rPr lang="en-US" altLang="zh-CN" sz="2100" dirty="0" err="1"/>
              <a:t>dan</a:t>
            </a:r>
            <a:r>
              <a:rPr lang="en-US" altLang="zh-CN" sz="2100" dirty="0"/>
              <a:t> </a:t>
            </a:r>
            <a:r>
              <a:rPr lang="en-US" altLang="zh-CN" sz="2100" dirty="0" err="1"/>
              <a:t>industri</a:t>
            </a:r>
            <a:r>
              <a:rPr lang="en-US" altLang="zh-CN" sz="2100" dirty="0"/>
              <a:t>.</a:t>
            </a:r>
            <a:endParaRPr lang="en-US" altLang="zh-CN" dirty="0"/>
          </a:p>
        </p:txBody>
      </p:sp>
      <p:pic>
        <p:nvPicPr>
          <p:cNvPr id="11268" name="Picture 12" descr="id_flag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1790700" y="633413"/>
            <a:ext cx="1735138" cy="947737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3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6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9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ldLvl="0" autoUpdateAnimBg="0"/>
      <p:bldP spid="11267" grpId="0" build="p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://images.wisegeek.com/thank-you-card.jpg"/>
          <p:cNvPicPr>
            <a:picLocks noChangeAspect="1" noChangeArrowheads="1"/>
          </p:cNvPicPr>
          <p:nvPr/>
        </p:nvPicPr>
        <p:blipFill>
          <a:blip r:embed="rId2"/>
          <a:srcRect b="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457200"/>
            <a:ext cx="7239000" cy="914400"/>
          </a:xfrm>
          <a:ln/>
        </p:spPr>
        <p:txBody>
          <a:bodyPr/>
          <a:lstStyle/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27364" y="1911913"/>
            <a:ext cx="8153400" cy="3671456"/>
          </a:xfrm>
          <a:prstGeom prst="rect">
            <a:avLst/>
          </a:prstGeom>
          <a:noFill/>
          <a:ln/>
        </p:spPr>
        <p:txBody>
          <a:bodyPr/>
          <a:lstStyle/>
          <a:p>
            <a:pPr marL="514350" indent="-514350" algn="just"/>
            <a:r>
              <a:rPr lang="en-US" altLang="zh-CN" b="1" dirty="0" err="1" smtClean="0"/>
              <a:t>Iptek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lahir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dari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penelitian</a:t>
            </a:r>
            <a:r>
              <a:rPr lang="en-US" altLang="zh-CN" b="1" dirty="0" smtClean="0"/>
              <a:t> (</a:t>
            </a:r>
            <a:r>
              <a:rPr lang="en-US" altLang="zh-CN" b="1" dirty="0" err="1" smtClean="0"/>
              <a:t>umumnya</a:t>
            </a:r>
            <a:r>
              <a:rPr lang="en-US" altLang="zh-CN" b="1" dirty="0" smtClean="0"/>
              <a:t>  </a:t>
            </a:r>
            <a:r>
              <a:rPr lang="en-US" altLang="zh-CN" b="1" dirty="0" err="1" smtClean="0"/>
              <a:t>dilakukan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oleh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Dosen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dan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Tenaga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Peneliti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Profesional</a:t>
            </a:r>
            <a:r>
              <a:rPr lang="en-US" altLang="zh-CN" b="1" dirty="0" smtClean="0"/>
              <a:t>: </a:t>
            </a:r>
            <a:r>
              <a:rPr lang="en-US" altLang="zh-CN" b="1" dirty="0" err="1" smtClean="0"/>
              <a:t>baik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Pemerintah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atau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Dudi</a:t>
            </a:r>
            <a:r>
              <a:rPr lang="en-US" altLang="zh-CN" b="1" dirty="0" smtClean="0"/>
              <a:t>).</a:t>
            </a:r>
          </a:p>
          <a:p>
            <a:pPr marL="514350" indent="-514350" algn="just"/>
            <a:r>
              <a:rPr lang="en-US" altLang="zh-CN" b="1" dirty="0" err="1" smtClean="0"/>
              <a:t>Aktivitas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penelitian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berpusat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di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lembaga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lembaga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penelitian</a:t>
            </a:r>
            <a:r>
              <a:rPr lang="en-US" altLang="zh-CN" b="1" dirty="0" smtClean="0"/>
              <a:t>, R&amp;D, </a:t>
            </a:r>
            <a:r>
              <a:rPr lang="en-US" altLang="zh-CN" b="1" dirty="0" err="1" smtClean="0"/>
              <a:t>dan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universitas</a:t>
            </a:r>
            <a:r>
              <a:rPr lang="en-US" altLang="zh-CN" b="1" dirty="0" smtClean="0"/>
              <a:t>.</a:t>
            </a:r>
          </a:p>
          <a:p>
            <a:pPr marL="514350" indent="-514350" algn="just"/>
            <a:r>
              <a:rPr lang="en-US" altLang="zh-CN" b="1" dirty="0" err="1" smtClean="0"/>
              <a:t>Apakah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hasil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penelitian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sudah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bermanfaat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bagi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manusia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dan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kehidupan</a:t>
            </a:r>
            <a:r>
              <a:rPr lang="en-US" altLang="zh-CN" b="1" dirty="0" smtClean="0"/>
              <a:t>?</a:t>
            </a:r>
          </a:p>
          <a:p>
            <a:pPr marL="514350" indent="-514350" algn="just"/>
            <a:endParaRPr lang="en-US" altLang="zh-CN" b="1" dirty="0"/>
          </a:p>
        </p:txBody>
      </p:sp>
      <p:pic>
        <p:nvPicPr>
          <p:cNvPr id="4100" name="Picture 12" descr="id_flag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1733550" y="576263"/>
            <a:ext cx="1735138" cy="947737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ldLvl="0" autoUpdateAnimBg="0"/>
      <p:bldP spid="4099" grpId="0" build="p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6258" y="1167405"/>
            <a:ext cx="674370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457200"/>
            <a:ext cx="7239000" cy="914400"/>
          </a:xfrm>
          <a:ln/>
        </p:spPr>
        <p:txBody>
          <a:bodyPr/>
          <a:lstStyle/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27364" y="1911913"/>
            <a:ext cx="8153400" cy="3671456"/>
          </a:xfrm>
          <a:prstGeom prst="rect">
            <a:avLst/>
          </a:prstGeom>
          <a:noFill/>
          <a:ln/>
        </p:spPr>
        <p:txBody>
          <a:bodyPr/>
          <a:lstStyle/>
          <a:p>
            <a:pPr marL="514350" indent="-514350" algn="just"/>
            <a:r>
              <a:rPr lang="en-US" altLang="zh-CN" b="1" dirty="0" err="1" smtClean="0"/>
              <a:t>Hasil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penelitian</a:t>
            </a:r>
            <a:r>
              <a:rPr lang="en-US" altLang="zh-CN" b="1" dirty="0" smtClean="0"/>
              <a:t> PT (</a:t>
            </a:r>
            <a:r>
              <a:rPr lang="en-US" altLang="zh-CN" b="1" dirty="0" err="1" smtClean="0"/>
              <a:t>Universitas</a:t>
            </a:r>
            <a:r>
              <a:rPr lang="en-US" altLang="zh-CN" b="1" dirty="0" smtClean="0"/>
              <a:t>) </a:t>
            </a:r>
            <a:r>
              <a:rPr lang="en-US" altLang="zh-CN" b="1" dirty="0" err="1" smtClean="0"/>
              <a:t>seringkali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hanya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berhenti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pada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tahap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laporan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dan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publikasi</a:t>
            </a:r>
            <a:r>
              <a:rPr lang="en-US" altLang="zh-CN" b="1" dirty="0" smtClean="0"/>
              <a:t>, </a:t>
            </a:r>
            <a:r>
              <a:rPr lang="en-US" altLang="zh-CN" b="1" dirty="0" err="1" smtClean="0"/>
              <a:t>belum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sampai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tahap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hilirisasi</a:t>
            </a:r>
            <a:r>
              <a:rPr lang="en-US" altLang="zh-CN" b="1" dirty="0" smtClean="0"/>
              <a:t> (</a:t>
            </a:r>
            <a:r>
              <a:rPr lang="en-US" altLang="zh-CN" b="1" dirty="0" err="1" smtClean="0"/>
              <a:t>komersialisasi</a:t>
            </a:r>
            <a:r>
              <a:rPr lang="en-US" altLang="zh-CN" b="1" dirty="0" smtClean="0"/>
              <a:t>) yang </a:t>
            </a:r>
            <a:r>
              <a:rPr lang="en-US" altLang="zh-CN" b="1" dirty="0" err="1" smtClean="0"/>
              <a:t>dapat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dirasakan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manfaatnya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bagi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masyarakat</a:t>
            </a:r>
            <a:r>
              <a:rPr lang="en-US" altLang="zh-CN" b="1" dirty="0" smtClean="0"/>
              <a:t>.</a:t>
            </a:r>
          </a:p>
          <a:p>
            <a:pPr marL="514350" indent="-514350" algn="just"/>
            <a:r>
              <a:rPr lang="en-US" altLang="zh-CN" b="1" dirty="0" err="1" smtClean="0"/>
              <a:t>Tema</a:t>
            </a:r>
            <a:r>
              <a:rPr lang="en-US" altLang="zh-CN" b="1" dirty="0" smtClean="0"/>
              <a:t> Dies </a:t>
            </a:r>
            <a:r>
              <a:rPr lang="en-US" altLang="zh-CN" b="1" dirty="0" err="1" smtClean="0"/>
              <a:t>Unib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ke</a:t>
            </a:r>
            <a:r>
              <a:rPr lang="en-US" altLang="zh-CN" b="1" dirty="0" smtClean="0"/>
              <a:t> 33: </a:t>
            </a:r>
            <a:r>
              <a:rPr lang="en-US" altLang="zh-CN" b="1" dirty="0" err="1" smtClean="0"/>
              <a:t>Membumikan</a:t>
            </a:r>
            <a:r>
              <a:rPr lang="en-US" altLang="zh-CN" b="1" dirty="0" smtClean="0"/>
              <a:t> IPTEK.</a:t>
            </a:r>
          </a:p>
        </p:txBody>
      </p:sp>
      <p:pic>
        <p:nvPicPr>
          <p:cNvPr id="4100" name="Picture 12" descr="id_flag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1733550" y="576263"/>
            <a:ext cx="1735138" cy="947737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8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ldLvl="0" autoUpdateAnimBg="0"/>
      <p:bldP spid="4099" grpId="0" build="p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1920" y="1021962"/>
            <a:ext cx="67056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ChangeArrowheads="1"/>
          </p:cNvSpPr>
          <p:nvPr/>
        </p:nvSpPr>
        <p:spPr bwMode="auto">
          <a:xfrm>
            <a:off x="420053" y="724377"/>
            <a:ext cx="6705124" cy="494348"/>
          </a:xfrm>
          <a:prstGeom prst="rect">
            <a:avLst/>
          </a:prstGeom>
          <a:gradFill rotWithShape="0"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noFill/>
            <a:miter lim="400000"/>
            <a:headEnd/>
            <a:tailEnd/>
          </a:ln>
          <a:effectLst>
            <a:outerShdw dist="25400" dir="5400000" rotWithShape="0">
              <a:srgbClr val="808080">
                <a:alpha val="50000"/>
              </a:srgbClr>
            </a:outerShdw>
          </a:effectLst>
        </p:spPr>
        <p:txBody>
          <a:bodyPr lIns="45720" tIns="45720" rIns="45720" bIns="45720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r>
              <a:rPr lang="en-US" sz="2700" b="1" kern="0" dirty="0" err="1" smtClean="0">
                <a:latin typeface="Gill Sans"/>
                <a:ea typeface="Gill Sans"/>
                <a:cs typeface="Gill Sans"/>
                <a:sym typeface="Gill Sans"/>
              </a:rPr>
              <a:t>Acuan</a:t>
            </a:r>
            <a:endParaRPr sz="2700" b="1" kern="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200" name="Shape 68"/>
          <p:cNvSpPr>
            <a:spLocks noChangeArrowheads="1"/>
          </p:cNvSpPr>
          <p:nvPr/>
        </p:nvSpPr>
        <p:spPr bwMode="auto">
          <a:xfrm>
            <a:off x="3854554" y="1856940"/>
            <a:ext cx="4538810" cy="397031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5720" tIns="45720" rIns="45720" bIns="45720" anchor="ctr">
            <a:spAutoFit/>
          </a:bodyPr>
          <a:lstStyle/>
          <a:p>
            <a:pPr marL="5715" algn="just"/>
            <a:r>
              <a:rPr lang="en-US" sz="2800" dirty="0">
                <a:solidFill>
                  <a:srgbClr val="000000"/>
                </a:solidFill>
                <a:latin typeface="+mj-lt"/>
                <a:sym typeface="Avenir Next Condensed" charset="0"/>
              </a:rPr>
              <a:t>VISI-MISI PRESIDEN RI</a:t>
            </a:r>
          </a:p>
          <a:p>
            <a:pPr marL="5715" algn="just"/>
            <a:endParaRPr lang="en-US" sz="2800" b="1" dirty="0">
              <a:solidFill>
                <a:srgbClr val="000000"/>
              </a:solidFill>
              <a:latin typeface="+mj-lt"/>
              <a:ea typeface="Arial Unicode MS" pitchFamily="34" charset="-128"/>
              <a:cs typeface="Arial Unicode MS" pitchFamily="34" charset="-128"/>
              <a:sym typeface="Avenir Next Condensed Demi Bold" charset="0"/>
            </a:endParaRPr>
          </a:p>
          <a:p>
            <a:pPr marL="5715" algn="just"/>
            <a:r>
              <a:rPr lang="en-US" sz="2800" b="1" dirty="0" err="1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Nawa</a:t>
            </a:r>
            <a:r>
              <a:rPr lang="en-US" sz="2800" b="1" dirty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Cita</a:t>
            </a:r>
            <a:r>
              <a:rPr lang="en-US" sz="2800" b="1" dirty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 ke-6: </a:t>
            </a:r>
          </a:p>
          <a:p>
            <a:pPr marL="5715" algn="just"/>
            <a:r>
              <a:rPr lang="en-US" sz="2800" b="1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Membangun</a:t>
            </a:r>
            <a:r>
              <a:rPr lang="en-US" sz="2800" b="1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sejumlah</a:t>
            </a:r>
            <a:r>
              <a:rPr lang="en-US" sz="2800" b="1" dirty="0">
                <a:solidFill>
                  <a:srgbClr val="000000"/>
                </a:solidFill>
                <a:latin typeface="+mj-lt"/>
                <a:sym typeface="Avenir Next Condensed" charset="0"/>
              </a:rPr>
              <a:t> Science </a:t>
            </a:r>
            <a:r>
              <a:rPr lang="en-US" sz="2800" b="1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dan</a:t>
            </a:r>
            <a:r>
              <a:rPr lang="en-US" sz="2800" b="1" dirty="0">
                <a:solidFill>
                  <a:srgbClr val="000000"/>
                </a:solidFill>
                <a:latin typeface="+mj-lt"/>
                <a:sym typeface="Avenir Next Condensed" charset="0"/>
              </a:rPr>
              <a:t> Techno Park </a:t>
            </a:r>
            <a:r>
              <a:rPr lang="en-US" sz="2800" b="1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di</a:t>
            </a:r>
            <a:r>
              <a:rPr lang="en-US" sz="2800" b="1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daerah-daerah</a:t>
            </a:r>
            <a:r>
              <a:rPr lang="en-US" sz="2800" b="1" dirty="0">
                <a:solidFill>
                  <a:srgbClr val="000000"/>
                </a:solidFill>
                <a:latin typeface="+mj-lt"/>
                <a:sym typeface="Avenir Next Condensed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politeknik</a:t>
            </a:r>
            <a:r>
              <a:rPr lang="en-US" sz="2800" b="1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dan</a:t>
            </a:r>
            <a:r>
              <a:rPr lang="en-US" sz="2800" b="1" dirty="0">
                <a:solidFill>
                  <a:srgbClr val="000000"/>
                </a:solidFill>
                <a:latin typeface="+mj-lt"/>
                <a:sym typeface="Avenir Next Condensed" charset="0"/>
              </a:rPr>
              <a:t> SMK-SMK </a:t>
            </a:r>
            <a:r>
              <a:rPr lang="en-US" sz="2800" b="1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dengan</a:t>
            </a:r>
            <a:r>
              <a:rPr lang="en-US" sz="2800" b="1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prasana</a:t>
            </a:r>
            <a:r>
              <a:rPr lang="en-US" sz="2800" b="1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dan</a:t>
            </a:r>
            <a:r>
              <a:rPr lang="en-US" sz="2800" b="1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sarana</a:t>
            </a:r>
            <a:r>
              <a:rPr lang="en-US" sz="2800" b="1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dengan</a:t>
            </a:r>
            <a:r>
              <a:rPr lang="en-US" sz="2800" b="1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teknologi</a:t>
            </a:r>
            <a:r>
              <a:rPr lang="en-US" sz="2800" b="1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terkini</a:t>
            </a:r>
            <a:r>
              <a:rPr lang="en-US" sz="2800" b="1" dirty="0">
                <a:solidFill>
                  <a:srgbClr val="000000"/>
                </a:solidFill>
                <a:latin typeface="+mj-lt"/>
                <a:sym typeface="Avenir Next Condensed" charset="0"/>
              </a:rPr>
              <a:t>.</a:t>
            </a:r>
            <a:endParaRPr lang="en-US" sz="2800" b="1" dirty="0">
              <a:solidFill>
                <a:srgbClr val="4675A3"/>
              </a:solidFill>
              <a:latin typeface="+mj-lt"/>
              <a:sym typeface="Avenir Next Condensed" charset="0"/>
            </a:endParaRPr>
          </a:p>
        </p:txBody>
      </p: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730092" y="2027397"/>
            <a:ext cx="2618019" cy="3444935"/>
            <a:chOff x="-127000" y="-88900"/>
            <a:chExt cx="2167832" cy="2804569"/>
          </a:xfrm>
        </p:grpSpPr>
        <p:pic>
          <p:nvPicPr>
            <p:cNvPr id="8202" name="pasted-image.pd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13833" cy="2474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3" name="Picture 6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127000" y="-88900"/>
              <a:ext cx="2167833" cy="2804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Picture 12" descr="id_flag"/>
          <p:cNvPicPr>
            <a:picLocks noChangeAspect="1" noChangeArrowheads="1"/>
          </p:cNvPicPr>
          <p:nvPr/>
        </p:nvPicPr>
        <p:blipFill>
          <a:blip r:embed="rId4">
            <a:lum contrast="12000"/>
          </a:blip>
          <a:srcRect/>
          <a:stretch>
            <a:fillRect/>
          </a:stretch>
        </p:blipFill>
        <p:spPr bwMode="auto">
          <a:xfrm>
            <a:off x="6727690" y="491855"/>
            <a:ext cx="1735138" cy="947737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grpSp>
        <p:nvGrpSpPr>
          <p:cNvPr id="15" name="Group 4"/>
          <p:cNvGrpSpPr>
            <a:grpSpLocks/>
          </p:cNvGrpSpPr>
          <p:nvPr/>
        </p:nvGrpSpPr>
        <p:grpSpPr bwMode="auto">
          <a:xfrm>
            <a:off x="876906" y="5640270"/>
            <a:ext cx="2404433" cy="1000125"/>
            <a:chOff x="7143750" y="5857875"/>
            <a:chExt cx="2403575" cy="1000125"/>
          </a:xfrm>
        </p:grpSpPr>
        <p:pic>
          <p:nvPicPr>
            <p:cNvPr id="16" name="Picture 7" descr="logo unib.png"/>
            <p:cNvPicPr>
              <a:picLocks noChangeAspect="1"/>
            </p:cNvPicPr>
            <p:nvPr/>
          </p:nvPicPr>
          <p:blipFill>
            <a:blip r:embed="rId5"/>
            <a:srcRect r="80000" b="72205"/>
            <a:stretch>
              <a:fillRect/>
            </a:stretch>
          </p:blipFill>
          <p:spPr bwMode="auto">
            <a:xfrm>
              <a:off x="7143750" y="5912362"/>
              <a:ext cx="762000" cy="75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Box 8"/>
            <p:cNvSpPr txBox="1">
              <a:spLocks noChangeArrowheads="1"/>
            </p:cNvSpPr>
            <p:nvPr/>
          </p:nvSpPr>
          <p:spPr bwMode="auto">
            <a:xfrm>
              <a:off x="7920537" y="5969879"/>
              <a:ext cx="1626788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200" b="1" dirty="0" err="1">
                  <a:latin typeface="Iskoola Pota" pitchFamily="34" charset="0"/>
                </a:rPr>
                <a:t>Universitas</a:t>
              </a:r>
              <a:endParaRPr lang="en-US" sz="2200" b="1" dirty="0">
                <a:latin typeface="Iskoola Pota" pitchFamily="34" charset="0"/>
              </a:endParaRPr>
            </a:p>
            <a:p>
              <a:r>
                <a:rPr lang="en-US" sz="2200" b="1" dirty="0">
                  <a:latin typeface="Iskoola Pota" pitchFamily="34" charset="0"/>
                </a:rPr>
                <a:t> Bengkulu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7905478" y="5857875"/>
              <a:ext cx="1587" cy="1000125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162793" y="6705600"/>
              <a:ext cx="1980493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ChangeArrowheads="1"/>
          </p:cNvSpPr>
          <p:nvPr/>
        </p:nvSpPr>
        <p:spPr bwMode="auto">
          <a:xfrm>
            <a:off x="420053" y="710309"/>
            <a:ext cx="6705124" cy="494348"/>
          </a:xfrm>
          <a:prstGeom prst="rect">
            <a:avLst/>
          </a:prstGeom>
          <a:gradFill rotWithShape="0"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noFill/>
            <a:miter lim="400000"/>
            <a:headEnd/>
            <a:tailEnd/>
          </a:ln>
          <a:effectLst>
            <a:outerShdw dist="25400" dir="5400000" rotWithShape="0">
              <a:srgbClr val="808080">
                <a:alpha val="50000"/>
              </a:srgbClr>
            </a:outerShdw>
          </a:effectLst>
        </p:spPr>
        <p:txBody>
          <a:bodyPr lIns="45720" tIns="45720" rIns="45720" b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700" kern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9" name="Shape 79"/>
          <p:cNvSpPr>
            <a:spLocks noChangeArrowheads="1"/>
          </p:cNvSpPr>
          <p:nvPr/>
        </p:nvSpPr>
        <p:spPr bwMode="auto">
          <a:xfrm>
            <a:off x="508635" y="810102"/>
            <a:ext cx="6596539" cy="36861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20" tIns="45720" rIns="45720" bIns="45720" anchor="ctr">
            <a:spAutoFit/>
          </a:bodyPr>
          <a:lstStyle>
            <a:lvl1pPr algn="l">
              <a:defRPr sz="2500" cap="all">
                <a:solidFill>
                  <a:srgbClr val="000000"/>
                </a:solidFill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 sz="1800" cap="none"/>
            </a:pPr>
            <a:r>
              <a:rPr sz="1800" b="1" kern="0" cap="none">
                <a:latin typeface="Arial Unicode MS"/>
                <a:cs typeface="Arial Unicode MS"/>
              </a:rPr>
              <a:t>ARAHAN MENRISTEKDIKTI</a:t>
            </a:r>
          </a:p>
        </p:txBody>
      </p:sp>
      <p:grpSp>
        <p:nvGrpSpPr>
          <p:cNvPr id="3" name="Group 83"/>
          <p:cNvGrpSpPr>
            <a:grpSpLocks/>
          </p:cNvGrpSpPr>
          <p:nvPr/>
        </p:nvGrpSpPr>
        <p:grpSpPr bwMode="auto">
          <a:xfrm>
            <a:off x="641508" y="1631847"/>
            <a:ext cx="2903549" cy="3474720"/>
            <a:chOff x="-127000" y="-88900"/>
            <a:chExt cx="2311400" cy="2209800"/>
          </a:xfrm>
        </p:grpSpPr>
        <p:pic>
          <p:nvPicPr>
            <p:cNvPr id="9227" name="pasted-image.pd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2057400" cy="187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8" name="Picture 8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127000" y="-88900"/>
              <a:ext cx="2311400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4" name="Shape 84"/>
          <p:cNvSpPr>
            <a:spLocks noChangeArrowheads="1"/>
          </p:cNvSpPr>
          <p:nvPr/>
        </p:nvSpPr>
        <p:spPr bwMode="auto">
          <a:xfrm>
            <a:off x="3938958" y="1561516"/>
            <a:ext cx="4355930" cy="4647426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5720" tIns="45720" rIns="45720" bIns="45720" anchor="ctr">
            <a:spAutoFit/>
          </a:bodyPr>
          <a:lstStyle/>
          <a:p>
            <a:pPr indent="34290" algn="just"/>
            <a:r>
              <a:rPr lang="ja-JP" altLang="en-US" b="1" smtClean="0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“</a:t>
            </a:r>
            <a:r>
              <a:rPr lang="en-US" altLang="ja-JP" b="1" dirty="0" err="1" smtClean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Pengembangan</a:t>
            </a:r>
            <a:r>
              <a:rPr lang="en-US" altLang="ja-JP" b="1" dirty="0" smtClean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 </a:t>
            </a:r>
            <a:r>
              <a:rPr lang="en-US" altLang="ja-JP" b="1" dirty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STP </a:t>
            </a:r>
            <a:r>
              <a:rPr lang="en-US" altLang="ja-JP" b="1" dirty="0" err="1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dalam</a:t>
            </a:r>
            <a:r>
              <a:rPr lang="en-US" altLang="ja-JP" b="1" dirty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 </a:t>
            </a:r>
            <a:r>
              <a:rPr lang="en-US" altLang="ja-JP" b="1" dirty="0" err="1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rangka</a:t>
            </a:r>
            <a:r>
              <a:rPr lang="en-US" altLang="ja-JP" b="1" dirty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 </a:t>
            </a:r>
            <a:r>
              <a:rPr lang="en-US" altLang="ja-JP" b="1" dirty="0" err="1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hilirisasi</a:t>
            </a:r>
            <a:r>
              <a:rPr lang="en-US" altLang="ja-JP" b="1" dirty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 </a:t>
            </a:r>
            <a:r>
              <a:rPr lang="en-US" altLang="ja-JP" b="1" dirty="0" err="1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Iptek</a:t>
            </a:r>
            <a:r>
              <a:rPr lang="en-US" altLang="ja-JP" b="1" dirty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 </a:t>
            </a:r>
            <a:r>
              <a:rPr lang="en-US" altLang="ja-JP" b="1" dirty="0" err="1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harus</a:t>
            </a:r>
            <a:r>
              <a:rPr lang="en-US" altLang="ja-JP" b="1" dirty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 </a:t>
            </a:r>
            <a:r>
              <a:rPr lang="en-US" altLang="ja-JP" b="1" dirty="0" err="1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berkelanjutan</a:t>
            </a:r>
            <a:r>
              <a:rPr lang="en-US" altLang="ja-JP" b="1" dirty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, </a:t>
            </a:r>
            <a:r>
              <a:rPr lang="en-US" altLang="ja-JP" b="1" dirty="0" err="1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jangan</a:t>
            </a:r>
            <a:r>
              <a:rPr lang="en-US" altLang="ja-JP" b="1" dirty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 </a:t>
            </a:r>
            <a:r>
              <a:rPr lang="en-US" altLang="ja-JP" b="1" dirty="0" err="1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sampai</a:t>
            </a:r>
            <a:r>
              <a:rPr lang="en-US" altLang="ja-JP" b="1" dirty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 </a:t>
            </a:r>
            <a:r>
              <a:rPr lang="en-US" altLang="ja-JP" b="1" dirty="0" err="1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menggarami</a:t>
            </a:r>
            <a:r>
              <a:rPr lang="en-US" altLang="ja-JP" b="1" dirty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 air </a:t>
            </a:r>
            <a:r>
              <a:rPr lang="en-US" altLang="ja-JP" b="1" dirty="0" err="1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laut</a:t>
            </a:r>
            <a:r>
              <a:rPr lang="ja-JP" altLang="en-US" b="1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”</a:t>
            </a:r>
            <a:endParaRPr lang="en-US" altLang="ja-JP" b="1" dirty="0">
              <a:solidFill>
                <a:srgbClr val="000000"/>
              </a:solidFill>
              <a:latin typeface="+mj-lt"/>
              <a:ea typeface="Arial Unicode MS" pitchFamily="34" charset="-128"/>
              <a:cs typeface="Arial Unicode MS" pitchFamily="34" charset="-128"/>
              <a:sym typeface="Avenir Next Condensed Demi Bold" charset="0"/>
            </a:endParaRPr>
          </a:p>
          <a:p>
            <a:pPr indent="34290" algn="just"/>
            <a:r>
              <a:rPr lang="en-US" sz="2000" dirty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" charset="0"/>
              </a:rPr>
              <a:t>(</a:t>
            </a:r>
            <a:r>
              <a:rPr lang="en-US" sz="2000" i="1" dirty="0" err="1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" charset="0"/>
              </a:rPr>
              <a:t>Rakor</a:t>
            </a:r>
            <a:r>
              <a:rPr lang="en-US" sz="2000" i="1" dirty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" charset="0"/>
              </a:rPr>
              <a:t> STP </a:t>
            </a:r>
            <a:r>
              <a:rPr lang="en-US" sz="2000" i="1" dirty="0" err="1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" charset="0"/>
              </a:rPr>
              <a:t>Nasional</a:t>
            </a:r>
            <a:r>
              <a:rPr lang="en-US" sz="2000" i="1" dirty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" charset="0"/>
              </a:rPr>
              <a:t>, Jakarta, 6 </a:t>
            </a:r>
            <a:r>
              <a:rPr lang="en-US" sz="2000" i="1" dirty="0" err="1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" charset="0"/>
              </a:rPr>
              <a:t>Pebruari</a:t>
            </a:r>
            <a:r>
              <a:rPr lang="en-US" sz="2000" i="1" dirty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" charset="0"/>
              </a:rPr>
              <a:t> 2015)</a:t>
            </a:r>
          </a:p>
          <a:p>
            <a:pPr indent="34290" algn="just"/>
            <a:endParaRPr lang="en-US" i="1" dirty="0">
              <a:solidFill>
                <a:srgbClr val="000000"/>
              </a:solidFill>
              <a:latin typeface="+mj-lt"/>
              <a:ea typeface="Arial Unicode MS" pitchFamily="34" charset="-128"/>
              <a:cs typeface="Arial Unicode MS" pitchFamily="34" charset="-128"/>
              <a:sym typeface="Avenir Next Condensed" charset="0"/>
            </a:endParaRPr>
          </a:p>
          <a:p>
            <a:pPr indent="34290" algn="just"/>
            <a:r>
              <a:rPr lang="ja-JP" altLang="en-US" b="1" i="1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“</a:t>
            </a:r>
            <a:r>
              <a:rPr lang="en-US" b="1" dirty="0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STP </a:t>
            </a:r>
            <a:r>
              <a:rPr lang="en-US" b="1" dirty="0" err="1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Adalah</a:t>
            </a:r>
            <a:r>
              <a:rPr lang="en-US" b="1" dirty="0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kawah</a:t>
            </a:r>
            <a:r>
              <a:rPr lang="en-US" b="1" dirty="0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Candradimuka</a:t>
            </a:r>
            <a:r>
              <a:rPr lang="en-US" b="1" dirty="0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bagi</a:t>
            </a:r>
            <a:r>
              <a:rPr lang="en-US" b="1" dirty="0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para</a:t>
            </a:r>
            <a:r>
              <a:rPr lang="en-US" b="1" dirty="0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peneliti</a:t>
            </a:r>
            <a:r>
              <a:rPr lang="en-US" b="1" dirty="0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dalam</a:t>
            </a:r>
            <a:r>
              <a:rPr lang="en-US" b="1" dirty="0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menghilirkan</a:t>
            </a:r>
            <a:r>
              <a:rPr lang="en-US" b="1" dirty="0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hasil</a:t>
            </a:r>
            <a:r>
              <a:rPr lang="en-US" b="1" dirty="0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risetnya</a:t>
            </a:r>
            <a:r>
              <a:rPr lang="ja-JP" altLang="en-US" b="1">
                <a:solidFill>
                  <a:srgbClr val="000000"/>
                </a:solidFill>
                <a:latin typeface="+mj-lt"/>
                <a:ea typeface="Avenir Next Condensed Demi Bold" charset="0"/>
                <a:sym typeface="Avenir Next Condensed Demi Bold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 </a:t>
            </a:r>
          </a:p>
          <a:p>
            <a:pPr indent="34290" algn="just"/>
            <a:r>
              <a:rPr lang="en-US" sz="2000" i="1" dirty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" charset="0"/>
              </a:rPr>
              <a:t>(</a:t>
            </a:r>
            <a:r>
              <a:rPr lang="en-US" sz="2000" i="1" dirty="0" err="1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" charset="0"/>
              </a:rPr>
              <a:t>Rakernas</a:t>
            </a:r>
            <a:r>
              <a:rPr lang="en-US" sz="2000" i="1" dirty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" charset="0"/>
              </a:rPr>
              <a:t>Kemenristek-Dikti</a:t>
            </a:r>
            <a:r>
              <a:rPr lang="en-US" sz="2000" i="1" dirty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" charset="0"/>
              </a:rPr>
              <a:t>, Jakarta, 26 </a:t>
            </a:r>
            <a:r>
              <a:rPr lang="en-US" sz="2000" i="1" dirty="0" err="1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" charset="0"/>
              </a:rPr>
              <a:t>Pebruari</a:t>
            </a:r>
            <a:r>
              <a:rPr lang="en-US" sz="2000" i="1" dirty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  <a:sym typeface="Avenir Next Condensed" charset="0"/>
              </a:rPr>
              <a:t> 2015)</a:t>
            </a:r>
          </a:p>
        </p:txBody>
      </p:sp>
      <p:sp>
        <p:nvSpPr>
          <p:cNvPr id="9226" name="Shape 85"/>
          <p:cNvSpPr>
            <a:spLocks noChangeArrowheads="1"/>
          </p:cNvSpPr>
          <p:nvPr/>
        </p:nvSpPr>
        <p:spPr bwMode="auto">
          <a:xfrm>
            <a:off x="809335" y="5181219"/>
            <a:ext cx="2490426" cy="36933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20" tIns="45720" rIns="45720" bIns="45720" anchor="ctr">
            <a:spAutoFit/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M. </a:t>
            </a:r>
            <a:r>
              <a:rPr lang="en-US" sz="18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Nasir</a:t>
            </a:r>
            <a:r>
              <a:rPr lang="en-US" sz="18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Arial Unicode MS" pitchFamily="34" charset="-128"/>
                <a:sym typeface="Avenir Next Condensed" charset="0"/>
              </a:rPr>
              <a:t>Menristekdikti</a:t>
            </a:r>
            <a:endParaRPr lang="en-US" sz="1800" dirty="0">
              <a:solidFill>
                <a:srgbClr val="000000"/>
              </a:solidFill>
              <a:latin typeface="Arial Unicode MS" pitchFamily="34" charset="-128"/>
              <a:sym typeface="Avenir Next Condensed" charset="0"/>
            </a:endParaRPr>
          </a:p>
        </p:txBody>
      </p:sp>
      <p:pic>
        <p:nvPicPr>
          <p:cNvPr id="15" name="Picture 12" descr="id_flag"/>
          <p:cNvPicPr>
            <a:picLocks noChangeAspect="1" noChangeArrowheads="1"/>
          </p:cNvPicPr>
          <p:nvPr/>
        </p:nvPicPr>
        <p:blipFill>
          <a:blip r:embed="rId4">
            <a:lum contrast="12000"/>
          </a:blip>
          <a:srcRect/>
          <a:stretch>
            <a:fillRect/>
          </a:stretch>
        </p:blipFill>
        <p:spPr bwMode="auto">
          <a:xfrm>
            <a:off x="6587010" y="435583"/>
            <a:ext cx="1735138" cy="947737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862834" y="5767754"/>
            <a:ext cx="2317959" cy="928913"/>
            <a:chOff x="7143750" y="5857875"/>
            <a:chExt cx="1999536" cy="1000125"/>
          </a:xfrm>
        </p:grpSpPr>
        <p:pic>
          <p:nvPicPr>
            <p:cNvPr id="17" name="Picture 7" descr="logo unib.png"/>
            <p:cNvPicPr>
              <a:picLocks noChangeAspect="1"/>
            </p:cNvPicPr>
            <p:nvPr/>
          </p:nvPicPr>
          <p:blipFill>
            <a:blip r:embed="rId5"/>
            <a:srcRect r="80000" b="72205"/>
            <a:stretch>
              <a:fillRect/>
            </a:stretch>
          </p:blipFill>
          <p:spPr bwMode="auto">
            <a:xfrm>
              <a:off x="7143750" y="5912362"/>
              <a:ext cx="762000" cy="75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8"/>
            <p:cNvSpPr txBox="1">
              <a:spLocks noChangeArrowheads="1"/>
            </p:cNvSpPr>
            <p:nvPr/>
          </p:nvSpPr>
          <p:spPr bwMode="auto">
            <a:xfrm>
              <a:off x="7898765" y="6040218"/>
              <a:ext cx="1177035" cy="729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 dirty="0" err="1">
                  <a:latin typeface="Iskoola Pota" pitchFamily="34" charset="0"/>
                </a:rPr>
                <a:t>Universitas</a:t>
              </a:r>
              <a:endParaRPr lang="en-US" sz="1800" b="1" dirty="0">
                <a:latin typeface="Iskoola Pota" pitchFamily="34" charset="0"/>
              </a:endParaRPr>
            </a:p>
            <a:p>
              <a:r>
                <a:rPr lang="en-US" sz="1800" b="1" dirty="0">
                  <a:latin typeface="Iskoola Pota" pitchFamily="34" charset="0"/>
                </a:rPr>
                <a:t> Bengkulu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7905478" y="5857875"/>
              <a:ext cx="1587" cy="1000125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162793" y="6705600"/>
              <a:ext cx="1980493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ChangeArrowheads="1"/>
          </p:cNvSpPr>
          <p:nvPr/>
        </p:nvSpPr>
        <p:spPr bwMode="auto">
          <a:xfrm>
            <a:off x="420053" y="316405"/>
            <a:ext cx="6705124" cy="494348"/>
          </a:xfrm>
          <a:prstGeom prst="rect">
            <a:avLst/>
          </a:prstGeom>
          <a:gradFill rotWithShape="0"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noFill/>
            <a:miter lim="400000"/>
            <a:headEnd/>
            <a:tailEnd/>
          </a:ln>
          <a:effectLst>
            <a:outerShdw dist="25400" dir="5400000" rotWithShape="0">
              <a:srgbClr val="808080">
                <a:alpha val="50000"/>
              </a:srgbClr>
            </a:outerShdw>
          </a:effectLst>
        </p:spPr>
        <p:txBody>
          <a:bodyPr lIns="45720" tIns="45720" rIns="45720" b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700" kern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3" name="Shape 93"/>
          <p:cNvSpPr>
            <a:spLocks noChangeArrowheads="1"/>
          </p:cNvSpPr>
          <p:nvPr/>
        </p:nvSpPr>
        <p:spPr bwMode="auto">
          <a:xfrm>
            <a:off x="508635" y="486538"/>
            <a:ext cx="6596539" cy="36861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20" tIns="45720" rIns="45720" bIns="45720" anchor="ctr">
            <a:spAutoFit/>
          </a:bodyPr>
          <a:lstStyle>
            <a:lvl1pPr algn="l">
              <a:defRPr sz="2500" cap="all">
                <a:solidFill>
                  <a:srgbClr val="000000"/>
                </a:solidFill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 sz="1800" cap="none"/>
            </a:pPr>
            <a:r>
              <a:rPr lang="en-US" sz="1800" b="1" kern="0" cap="none" dirty="0">
                <a:latin typeface="Arial Unicode MS"/>
                <a:cs typeface="Arial Unicode MS"/>
              </a:rPr>
              <a:t>ARAHAN MENTERI PPN / KEPALA BAPPENAS</a:t>
            </a:r>
          </a:p>
        </p:txBody>
      </p:sp>
      <p:grpSp>
        <p:nvGrpSpPr>
          <p:cNvPr id="3" name="Group 97"/>
          <p:cNvGrpSpPr>
            <a:grpSpLocks/>
          </p:cNvGrpSpPr>
          <p:nvPr/>
        </p:nvGrpSpPr>
        <p:grpSpPr bwMode="auto">
          <a:xfrm>
            <a:off x="672942" y="1874520"/>
            <a:ext cx="1993106" cy="2655277"/>
            <a:chOff x="-127000" y="-88900"/>
            <a:chExt cx="2214037" cy="2241541"/>
          </a:xfrm>
        </p:grpSpPr>
        <p:pic>
          <p:nvPicPr>
            <p:cNvPr id="10251" name="pasted-image.pd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960038" cy="1911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2" name="Picture 9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127000" y="-88900"/>
              <a:ext cx="2214038" cy="2241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9" name="Shape 98"/>
          <p:cNvSpPr>
            <a:spLocks noChangeArrowheads="1"/>
          </p:cNvSpPr>
          <p:nvPr/>
        </p:nvSpPr>
        <p:spPr bwMode="auto">
          <a:xfrm>
            <a:off x="2996971" y="998807"/>
            <a:ext cx="5696426" cy="563231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5720" tIns="45720" rIns="45720" bIns="45720" anchor="ctr">
            <a:spAutoFit/>
          </a:bodyPr>
          <a:lstStyle/>
          <a:p>
            <a:pPr marL="317183" indent="-317183">
              <a:buSzPct val="100000"/>
              <a:buFontTx/>
              <a:buAutoNum type="arabicPeriod"/>
              <a:tabLst>
                <a:tab pos="274320" algn="l"/>
              </a:tabLst>
            </a:pP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Wahana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peningkatan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ekonomi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daerah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.</a:t>
            </a:r>
          </a:p>
          <a:p>
            <a:pPr marL="317183" indent="-317183">
              <a:buSzPct val="100000"/>
              <a:buFontTx/>
              <a:buAutoNum type="arabicPeriod"/>
              <a:tabLst>
                <a:tab pos="274320" algn="l"/>
              </a:tabLst>
            </a:pP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Hilirisasi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iptek-inovasi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Daya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saing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bangsa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nilai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tambah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).</a:t>
            </a:r>
          </a:p>
          <a:p>
            <a:pPr marL="317183" indent="-317183">
              <a:buSzPct val="100000"/>
              <a:buFontTx/>
              <a:buAutoNum type="arabicPeriod"/>
              <a:tabLst>
                <a:tab pos="274320" algn="l"/>
              </a:tabLst>
            </a:pP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Berbasis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potensi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daerah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relevansi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).</a:t>
            </a:r>
          </a:p>
          <a:p>
            <a:pPr marL="317183" indent="-317183">
              <a:buSzPct val="100000"/>
              <a:buFontTx/>
              <a:buAutoNum type="arabicPeriod"/>
              <a:tabLst>
                <a:tab pos="274320" algn="l"/>
              </a:tabLst>
            </a:pP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Pengolahan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menjual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- </a:t>
            </a:r>
            <a:r>
              <a:rPr lang="en-US" i="1" dirty="0">
                <a:solidFill>
                  <a:srgbClr val="000000"/>
                </a:solidFill>
                <a:latin typeface="+mj-lt"/>
                <a:sym typeface="Avenir Next Condensed" charset="0"/>
              </a:rPr>
              <a:t>off farm 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bukan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sekedar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menanam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memetik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- </a:t>
            </a:r>
            <a:r>
              <a:rPr lang="en-US" i="1" dirty="0">
                <a:solidFill>
                  <a:srgbClr val="000000"/>
                </a:solidFill>
                <a:latin typeface="+mj-lt"/>
                <a:sym typeface="Avenir Next Condensed" charset="0"/>
              </a:rPr>
              <a:t>on farm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).</a:t>
            </a:r>
          </a:p>
          <a:p>
            <a:pPr marL="317183" indent="-317183">
              <a:buSzPct val="100000"/>
              <a:buFontTx/>
              <a:buAutoNum type="arabicPeriod"/>
              <a:tabLst>
                <a:tab pos="274320" algn="l"/>
              </a:tabLst>
            </a:pP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Menginkubasi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UKM/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industri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RT.</a:t>
            </a:r>
          </a:p>
          <a:p>
            <a:pPr marL="317183" indent="-317183">
              <a:buSzPct val="100000"/>
              <a:buFontTx/>
              <a:buAutoNum type="arabicPeriod"/>
              <a:tabLst>
                <a:tab pos="274320" algn="l"/>
              </a:tabLst>
            </a:pP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Manajemen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kelembagaan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profesional</a:t>
            </a:r>
            <a:endParaRPr lang="en-US" dirty="0">
              <a:solidFill>
                <a:srgbClr val="000000"/>
              </a:solidFill>
              <a:latin typeface="+mj-lt"/>
              <a:sym typeface="Avenir Next Condensed" charset="0"/>
            </a:endParaRPr>
          </a:p>
          <a:p>
            <a:pPr marL="317183" indent="-317183">
              <a:buSzPct val="100000"/>
              <a:buFontTx/>
              <a:buAutoNum type="arabicPeriod"/>
              <a:tabLst>
                <a:tab pos="274320" algn="l"/>
              </a:tabLst>
            </a:pPr>
            <a:r>
              <a:rPr lang="en-US" i="1" dirty="0">
                <a:solidFill>
                  <a:srgbClr val="000000"/>
                </a:solidFill>
                <a:latin typeface="+mj-lt"/>
                <a:sym typeface="Avenir Next Condensed" charset="0"/>
              </a:rPr>
              <a:t> Sustainability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kelembagaan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SDM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sejak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awal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).</a:t>
            </a:r>
          </a:p>
          <a:p>
            <a:pPr marL="317183" indent="-317183">
              <a:buSzPct val="100000"/>
              <a:buFontTx/>
              <a:buAutoNum type="arabicPeriod"/>
              <a:tabLst>
                <a:tab pos="274320" algn="l"/>
              </a:tabLst>
            </a:pP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Mandiri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bukan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+mj-lt"/>
                <a:sym typeface="Avenir Next Condensed" charset="0"/>
              </a:rPr>
              <a:t>cost center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).</a:t>
            </a:r>
          </a:p>
          <a:p>
            <a:pPr marL="317183" indent="-317183">
              <a:buSzPct val="100000"/>
              <a:buFontTx/>
              <a:buAutoNum type="arabicPeriod"/>
              <a:tabLst>
                <a:tab pos="274320" algn="l"/>
              </a:tabLst>
            </a:pP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Mulai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dari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bawah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kabupaten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kota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).</a:t>
            </a:r>
          </a:p>
          <a:p>
            <a:pPr marL="317183" indent="-317183">
              <a:buSzPct val="100000"/>
              <a:buFontTx/>
              <a:buAutoNum type="arabicPeriod"/>
              <a:tabLst>
                <a:tab pos="274320" algn="l"/>
              </a:tabLst>
            </a:pP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Tersedia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lahan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wujud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komitmen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pemerintah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daerah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)</a:t>
            </a:r>
          </a:p>
          <a:p>
            <a:pPr marL="317183" indent="-317183">
              <a:buSzPct val="100000"/>
              <a:buFontTx/>
              <a:buAutoNum type="arabicPeriod"/>
              <a:tabLst>
                <a:tab pos="274320" algn="l"/>
              </a:tabLst>
            </a:pP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Ada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 PT </a:t>
            </a:r>
            <a:r>
              <a:rPr lang="en-US" dirty="0" err="1">
                <a:solidFill>
                  <a:srgbClr val="000000"/>
                </a:solidFill>
                <a:latin typeface="+mj-lt"/>
                <a:sym typeface="Avenir Next Condensed" charset="0"/>
              </a:rPr>
              <a:t>afiliasi</a:t>
            </a:r>
            <a:r>
              <a:rPr lang="en-US" dirty="0">
                <a:solidFill>
                  <a:srgbClr val="000000"/>
                </a:solidFill>
                <a:latin typeface="+mj-lt"/>
                <a:sym typeface="Avenir Next Condensed" charset="0"/>
              </a:rPr>
              <a:t>.</a:t>
            </a:r>
          </a:p>
        </p:txBody>
      </p:sp>
      <p:sp>
        <p:nvSpPr>
          <p:cNvPr id="10250" name="Shape 99"/>
          <p:cNvSpPr>
            <a:spLocks noChangeArrowheads="1"/>
          </p:cNvSpPr>
          <p:nvPr/>
        </p:nvSpPr>
        <p:spPr bwMode="auto">
          <a:xfrm>
            <a:off x="704374" y="4508162"/>
            <a:ext cx="1930241" cy="4308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20" tIns="45720" rIns="45720" bIns="45720" anchor="ctr">
            <a:spAutoFit/>
          </a:bodyPr>
          <a:lstStyle/>
          <a:p>
            <a:r>
              <a:rPr lang="en-US" sz="11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Andrinof</a:t>
            </a:r>
            <a:r>
              <a:rPr lang="en-US" sz="11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Chaniago</a:t>
            </a:r>
            <a:r>
              <a:rPr lang="en-US" sz="11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Avenir Next Condensed Demi Bold" charset="0"/>
              </a:rPr>
              <a:t>, 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Arial Unicode MS" pitchFamily="34" charset="-128"/>
                <a:sym typeface="Avenir Next Condensed" charset="0"/>
              </a:rPr>
              <a:t>Menteri</a:t>
            </a:r>
            <a:r>
              <a:rPr lang="en-US" sz="1100" dirty="0">
                <a:solidFill>
                  <a:srgbClr val="000000"/>
                </a:solidFill>
                <a:latin typeface="Arial Unicode MS" pitchFamily="34" charset="-128"/>
                <a:sym typeface="Avenir Next Condensed" charset="0"/>
              </a:rPr>
              <a:t> PPN / Ka. </a:t>
            </a:r>
            <a:r>
              <a:rPr lang="en-US" sz="1100" dirty="0" err="1">
                <a:solidFill>
                  <a:srgbClr val="000000"/>
                </a:solidFill>
                <a:latin typeface="Arial Unicode MS" pitchFamily="34" charset="-128"/>
                <a:sym typeface="Avenir Next Condensed" charset="0"/>
              </a:rPr>
              <a:t>Bappenas</a:t>
            </a:r>
            <a:endParaRPr lang="en-US" sz="1100" dirty="0">
              <a:solidFill>
                <a:srgbClr val="000000"/>
              </a:solidFill>
              <a:latin typeface="Arial Unicode MS" pitchFamily="34" charset="-128"/>
              <a:sym typeface="Avenir Next Condensed" charset="0"/>
            </a:endParaRPr>
          </a:p>
        </p:txBody>
      </p:sp>
      <p:pic>
        <p:nvPicPr>
          <p:cNvPr id="15" name="Picture 12" descr="id_flag"/>
          <p:cNvPicPr>
            <a:picLocks noChangeAspect="1" noChangeArrowheads="1"/>
          </p:cNvPicPr>
          <p:nvPr/>
        </p:nvPicPr>
        <p:blipFill>
          <a:blip r:embed="rId4">
            <a:lum contrast="12000"/>
          </a:blip>
          <a:srcRect/>
          <a:stretch>
            <a:fillRect/>
          </a:stretch>
        </p:blipFill>
        <p:spPr bwMode="auto">
          <a:xfrm>
            <a:off x="6812098" y="126087"/>
            <a:ext cx="1735138" cy="947737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421888" y="5485522"/>
            <a:ext cx="2143522" cy="1091118"/>
            <a:chOff x="7143750" y="5857875"/>
            <a:chExt cx="2361771" cy="1000125"/>
          </a:xfrm>
        </p:grpSpPr>
        <p:pic>
          <p:nvPicPr>
            <p:cNvPr id="17" name="Picture 7" descr="logo unib.png"/>
            <p:cNvPicPr>
              <a:picLocks noChangeAspect="1"/>
            </p:cNvPicPr>
            <p:nvPr/>
          </p:nvPicPr>
          <p:blipFill>
            <a:blip r:embed="rId5"/>
            <a:srcRect r="80000" b="72205"/>
            <a:stretch>
              <a:fillRect/>
            </a:stretch>
          </p:blipFill>
          <p:spPr bwMode="auto">
            <a:xfrm>
              <a:off x="7143750" y="5912362"/>
              <a:ext cx="762000" cy="75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8"/>
            <p:cNvSpPr txBox="1">
              <a:spLocks noChangeArrowheads="1"/>
            </p:cNvSpPr>
            <p:nvPr/>
          </p:nvSpPr>
          <p:spPr bwMode="auto">
            <a:xfrm>
              <a:off x="7850223" y="6040219"/>
              <a:ext cx="1655298" cy="648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 err="1">
                  <a:latin typeface="Iskoola Pota" pitchFamily="34" charset="0"/>
                </a:rPr>
                <a:t>Universitas</a:t>
              </a:r>
              <a:endParaRPr lang="en-US" sz="2000" b="1" dirty="0">
                <a:latin typeface="Iskoola Pota" pitchFamily="34" charset="0"/>
              </a:endParaRPr>
            </a:p>
            <a:p>
              <a:r>
                <a:rPr lang="en-US" sz="2000" b="1" dirty="0">
                  <a:latin typeface="Iskoola Pota" pitchFamily="34" charset="0"/>
                </a:rPr>
                <a:t> Bengkulu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7905478" y="5857875"/>
              <a:ext cx="1587" cy="1000125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162793" y="6705600"/>
              <a:ext cx="1980493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ChangeArrowheads="1"/>
          </p:cNvSpPr>
          <p:nvPr/>
        </p:nvSpPr>
        <p:spPr bwMode="auto">
          <a:xfrm>
            <a:off x="420053" y="682173"/>
            <a:ext cx="6705124" cy="494348"/>
          </a:xfrm>
          <a:prstGeom prst="rect">
            <a:avLst/>
          </a:prstGeom>
          <a:gradFill rotWithShape="0"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noFill/>
            <a:miter lim="400000"/>
            <a:headEnd/>
            <a:tailEnd/>
          </a:ln>
          <a:effectLst>
            <a:outerShdw dist="25400" dir="5400000" rotWithShape="0">
              <a:srgbClr val="808080">
                <a:alpha val="50000"/>
              </a:srgbClr>
            </a:outerShdw>
          </a:effectLst>
        </p:spPr>
        <p:txBody>
          <a:bodyPr lIns="45720" tIns="45720" rIns="45720" b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700" kern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6" name="Shape 126"/>
          <p:cNvSpPr>
            <a:spLocks noChangeArrowheads="1"/>
          </p:cNvSpPr>
          <p:nvPr/>
        </p:nvSpPr>
        <p:spPr bwMode="auto">
          <a:xfrm>
            <a:off x="508635" y="810102"/>
            <a:ext cx="6596539" cy="36861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20" tIns="45720" rIns="45720" bIns="45720" anchor="ctr">
            <a:spAutoFit/>
          </a:bodyPr>
          <a:lstStyle>
            <a:lvl1pPr algn="l">
              <a:defRPr sz="2500" cap="all">
                <a:solidFill>
                  <a:srgbClr val="000000"/>
                </a:solidFill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 sz="1800" cap="none"/>
            </a:pPr>
            <a:r>
              <a:rPr lang="en-US" sz="1800" b="1" kern="0" cap="none" dirty="0" smtClean="0">
                <a:latin typeface="Arial Unicode MS"/>
                <a:cs typeface="Arial Unicode MS"/>
              </a:rPr>
              <a:t>LEMBAGA YANG TERLIBAT (TRIPLE HELIX)</a:t>
            </a:r>
            <a:endParaRPr lang="en-US" sz="1800" b="1" kern="0" cap="none" dirty="0">
              <a:latin typeface="Arial Unicode MS"/>
              <a:cs typeface="Arial Unicode MS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32924" y="1667352"/>
            <a:ext cx="8078153" cy="3754755"/>
            <a:chOff x="827584" y="2544516"/>
            <a:chExt cx="7056784" cy="2900708"/>
          </a:xfrm>
        </p:grpSpPr>
        <p:sp>
          <p:nvSpPr>
            <p:cNvPr id="16394" name="TextBox 27"/>
            <p:cNvSpPr txBox="1">
              <a:spLocks noChangeArrowheads="1"/>
            </p:cNvSpPr>
            <p:nvPr/>
          </p:nvSpPr>
          <p:spPr bwMode="auto">
            <a:xfrm>
              <a:off x="3610082" y="2544516"/>
              <a:ext cx="1944216" cy="570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id-ID" sz="1400" dirty="0">
                  <a:solidFill>
                    <a:srgbClr val="15161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Riset dan Teknologi</a:t>
              </a:r>
            </a:p>
            <a:p>
              <a:pPr>
                <a:buFont typeface="Arial" pitchFamily="34" charset="0"/>
                <a:buChar char="•"/>
              </a:pPr>
              <a:r>
                <a:rPr lang="id-ID" sz="1400" dirty="0">
                  <a:solidFill>
                    <a:srgbClr val="15161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SDM/ Mentor</a:t>
              </a:r>
            </a:p>
            <a:p>
              <a:pPr>
                <a:buFont typeface="Arial" pitchFamily="34" charset="0"/>
                <a:buChar char="•"/>
              </a:pPr>
              <a:r>
                <a:rPr lang="id-ID" sz="1400" dirty="0">
                  <a:solidFill>
                    <a:srgbClr val="15161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Fasilitas Lab/uji</a:t>
              </a:r>
            </a:p>
          </p:txBody>
        </p:sp>
        <p:sp>
          <p:nvSpPr>
            <p:cNvPr id="16395" name="TextBox 28"/>
            <p:cNvSpPr txBox="1">
              <a:spLocks noChangeArrowheads="1"/>
            </p:cNvSpPr>
            <p:nvPr/>
          </p:nvSpPr>
          <p:spPr bwMode="auto">
            <a:xfrm>
              <a:off x="827584" y="4295998"/>
              <a:ext cx="2160240" cy="109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buFont typeface="Arial" pitchFamily="34" charset="0"/>
                <a:buChar char="•"/>
              </a:pPr>
              <a:r>
                <a:rPr lang="id-ID" sz="1400" dirty="0">
                  <a:solidFill>
                    <a:srgbClr val="15161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Pemanfaat</a:t>
              </a:r>
            </a:p>
            <a:p>
              <a:pPr algn="r">
                <a:buFont typeface="Arial" pitchFamily="34" charset="0"/>
                <a:buChar char="•"/>
              </a:pPr>
              <a:r>
                <a:rPr lang="id-ID" sz="1400" dirty="0">
                  <a:solidFill>
                    <a:srgbClr val="15161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Ide inovasi</a:t>
              </a:r>
            </a:p>
            <a:p>
              <a:pPr algn="r">
                <a:buFont typeface="Arial" pitchFamily="34" charset="0"/>
                <a:buChar char="•"/>
              </a:pPr>
              <a:r>
                <a:rPr lang="id-ID" sz="1400" dirty="0">
                  <a:solidFill>
                    <a:srgbClr val="15161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Tenant</a:t>
              </a:r>
            </a:p>
            <a:p>
              <a:pPr algn="r">
                <a:buFont typeface="Arial" pitchFamily="34" charset="0"/>
                <a:buChar char="•"/>
              </a:pPr>
              <a:r>
                <a:rPr lang="id-ID" sz="1400" dirty="0">
                  <a:solidFill>
                    <a:srgbClr val="15161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Pasar Produk STP</a:t>
              </a:r>
            </a:p>
            <a:p>
              <a:pPr algn="r">
                <a:buFont typeface="Arial" pitchFamily="34" charset="0"/>
                <a:buChar char="•"/>
              </a:pPr>
              <a:r>
                <a:rPr lang="id-ID" sz="1400" dirty="0">
                  <a:solidFill>
                    <a:srgbClr val="15161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Investor</a:t>
              </a:r>
            </a:p>
            <a:p>
              <a:pPr algn="r"/>
              <a:endParaRPr lang="id-ID" sz="1400" dirty="0">
                <a:solidFill>
                  <a:srgbClr val="15161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396" name="TextBox 29"/>
            <p:cNvSpPr txBox="1">
              <a:spLocks noChangeArrowheads="1"/>
            </p:cNvSpPr>
            <p:nvPr/>
          </p:nvSpPr>
          <p:spPr bwMode="auto">
            <a:xfrm>
              <a:off x="5724128" y="4163596"/>
              <a:ext cx="2160240" cy="903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id-ID" sz="1400" dirty="0">
                  <a:solidFill>
                    <a:srgbClr val="15161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Regulasi</a:t>
              </a:r>
            </a:p>
            <a:p>
              <a:pPr>
                <a:buFont typeface="Arial" pitchFamily="34" charset="0"/>
                <a:buChar char="•"/>
              </a:pPr>
              <a:r>
                <a:rPr lang="id-ID" sz="1400" dirty="0">
                  <a:solidFill>
                    <a:srgbClr val="15161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Lahan-Infrastruktur</a:t>
              </a:r>
            </a:p>
            <a:p>
              <a:pPr>
                <a:buFont typeface="Arial" pitchFamily="34" charset="0"/>
                <a:buChar char="•"/>
              </a:pPr>
              <a:r>
                <a:rPr lang="id-ID" sz="1400" dirty="0">
                  <a:solidFill>
                    <a:srgbClr val="15161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Daya Dukung Lokal</a:t>
              </a:r>
            </a:p>
            <a:p>
              <a:pPr>
                <a:buFont typeface="Arial" pitchFamily="34" charset="0"/>
                <a:buChar char="•"/>
              </a:pPr>
              <a:r>
                <a:rPr lang="id-ID" sz="1400" dirty="0">
                  <a:solidFill>
                    <a:srgbClr val="15161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Program-Anggaran </a:t>
              </a:r>
            </a:p>
            <a:p>
              <a:pPr>
                <a:buFont typeface="Arial" pitchFamily="34" charset="0"/>
                <a:buChar char="•"/>
              </a:pPr>
              <a:r>
                <a:rPr lang="id-ID" sz="1400" dirty="0">
                  <a:solidFill>
                    <a:srgbClr val="151618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Jejaring-akses</a:t>
              </a:r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2987824" y="3212976"/>
              <a:ext cx="2699621" cy="2232248"/>
              <a:chOff x="2987824" y="3212976"/>
              <a:chExt cx="2699621" cy="2232248"/>
            </a:xfrm>
          </p:grpSpPr>
          <p:grpSp>
            <p:nvGrpSpPr>
              <p:cNvPr id="5" name="Group 7"/>
              <p:cNvGrpSpPr/>
              <p:nvPr/>
            </p:nvGrpSpPr>
            <p:grpSpPr>
              <a:xfrm>
                <a:off x="3563888" y="3212976"/>
                <a:ext cx="1512168" cy="1440160"/>
                <a:chOff x="3563888" y="3212976"/>
                <a:chExt cx="1512168" cy="1440160"/>
              </a:xfrm>
              <a:solidFill>
                <a:schemeClr val="tx2">
                  <a:lumMod val="60000"/>
                  <a:lumOff val="40000"/>
                  <a:alpha val="50000"/>
                </a:schemeClr>
              </a:solidFill>
            </p:grpSpPr>
            <p:sp>
              <p:nvSpPr>
                <p:cNvPr id="39" name="Oval 38"/>
                <p:cNvSpPr/>
                <p:nvPr/>
              </p:nvSpPr>
              <p:spPr>
                <a:xfrm>
                  <a:off x="3563888" y="3212976"/>
                  <a:ext cx="1512168" cy="144016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d-ID" sz="1400" dirty="0">
                    <a:solidFill>
                      <a:srgbClr val="151618"/>
                    </a:solidFill>
                    <a:latin typeface="Arial Unicode MS"/>
                    <a:cs typeface="Arial Unicode MS"/>
                  </a:endParaRP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3707904" y="3356992"/>
                  <a:ext cx="1296144" cy="237771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id-ID" sz="1400" dirty="0">
                      <a:solidFill>
                        <a:srgbClr val="151618"/>
                      </a:solidFill>
                      <a:latin typeface="Arial Unicode MS"/>
                      <a:ea typeface="ＭＳ Ｐゴシック" charset="0"/>
                      <a:cs typeface="Arial Unicode MS"/>
                    </a:rPr>
                    <a:t>ACADEMIC</a:t>
                  </a:r>
                </a:p>
              </p:txBody>
            </p:sp>
          </p:grpSp>
          <p:grpSp>
            <p:nvGrpSpPr>
              <p:cNvPr id="6" name="Group 8"/>
              <p:cNvGrpSpPr/>
              <p:nvPr/>
            </p:nvGrpSpPr>
            <p:grpSpPr>
              <a:xfrm>
                <a:off x="2987824" y="4005064"/>
                <a:ext cx="1512168" cy="1440160"/>
                <a:chOff x="3563888" y="3212976"/>
                <a:chExt cx="1512168" cy="1440160"/>
              </a:xfrm>
              <a:solidFill>
                <a:schemeClr val="accent2">
                  <a:lumMod val="60000"/>
                  <a:lumOff val="40000"/>
                  <a:alpha val="50000"/>
                </a:schemeClr>
              </a:solidFill>
            </p:grpSpPr>
            <p:sp>
              <p:nvSpPr>
                <p:cNvPr id="37" name="Oval 36"/>
                <p:cNvSpPr/>
                <p:nvPr/>
              </p:nvSpPr>
              <p:spPr>
                <a:xfrm>
                  <a:off x="3563888" y="3212976"/>
                  <a:ext cx="1512168" cy="144016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d-ID" sz="1400" dirty="0">
                    <a:solidFill>
                      <a:srgbClr val="151618"/>
                    </a:solidFill>
                    <a:latin typeface="Arial Unicode MS"/>
                    <a:cs typeface="Arial Unicode MS"/>
                  </a:endParaRP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3635896" y="4005064"/>
                  <a:ext cx="1296144" cy="237771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id-ID" sz="1400" b="1" dirty="0">
                      <a:solidFill>
                        <a:srgbClr val="151618"/>
                      </a:solidFill>
                      <a:latin typeface="Arial Unicode MS"/>
                      <a:ea typeface="ＭＳ Ｐゴシック" charset="0"/>
                      <a:cs typeface="Arial Unicode MS"/>
                    </a:rPr>
                    <a:t>BISNIS</a:t>
                  </a:r>
                </a:p>
              </p:txBody>
            </p:sp>
          </p:grpSp>
          <p:grpSp>
            <p:nvGrpSpPr>
              <p:cNvPr id="7" name="Group 11"/>
              <p:cNvGrpSpPr/>
              <p:nvPr/>
            </p:nvGrpSpPr>
            <p:grpSpPr>
              <a:xfrm>
                <a:off x="4139952" y="4005064"/>
                <a:ext cx="1547493" cy="1440160"/>
                <a:chOff x="3563888" y="3212976"/>
                <a:chExt cx="1547493" cy="1440160"/>
              </a:xfrm>
              <a:solidFill>
                <a:schemeClr val="accent6">
                  <a:lumMod val="75000"/>
                  <a:alpha val="50000"/>
                </a:schemeClr>
              </a:solidFill>
            </p:grpSpPr>
            <p:sp>
              <p:nvSpPr>
                <p:cNvPr id="35" name="Oval 34"/>
                <p:cNvSpPr/>
                <p:nvPr/>
              </p:nvSpPr>
              <p:spPr>
                <a:xfrm>
                  <a:off x="3563888" y="3212976"/>
                  <a:ext cx="1512168" cy="144016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d-ID" sz="1400" dirty="0">
                    <a:solidFill>
                      <a:srgbClr val="151618"/>
                    </a:solidFill>
                    <a:latin typeface="Arial Unicode MS"/>
                    <a:cs typeface="Arial Unicode MS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3815237" y="4005064"/>
                  <a:ext cx="1296144" cy="237771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id-ID" sz="1400" dirty="0">
                      <a:solidFill>
                        <a:srgbClr val="151618"/>
                      </a:solidFill>
                      <a:latin typeface="Arial Unicode MS"/>
                      <a:ea typeface="ＭＳ Ｐゴシック" charset="0"/>
                      <a:cs typeface="Arial Unicode MS"/>
                    </a:rPr>
                    <a:t>GOVERMENT</a:t>
                  </a:r>
                </a:p>
              </p:txBody>
            </p:sp>
          </p:grp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pt1">
  <a:themeElements>
    <a:clrScheme name="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pt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SimSun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1431</TotalTime>
  <Pages>0</Pages>
  <Words>636</Words>
  <Characters>0</Characters>
  <Application>Microsoft PowerPoint</Application>
  <DocSecurity>0</DocSecurity>
  <PresentationFormat>On-screen Show (4:3)</PresentationFormat>
  <Lines>0</Lines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Dpt1</vt:lpstr>
      <vt:lpstr>Membumikan IPTEK Untuk Kemajuan Kehidupan (Tema Dies Unib ke-33)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Strategik Bisnis Unit Unib</vt:lpstr>
      <vt:lpstr>Lulusan dengan Predikat Pujian</vt:lpstr>
      <vt:lpstr>Staff  Yang Telah Menyelesaikan  Study Lanjut</vt:lpstr>
      <vt:lpstr>Penutup</vt:lpstr>
      <vt:lpstr>Slide 14</vt:lpstr>
    </vt:vector>
  </TitlesOfParts>
  <Company>DPT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Self-Evaluation  dalam Konteks Perencanaan</dc:title>
  <dc:creator>Iik Wilarso</dc:creator>
  <cp:lastModifiedBy>win8</cp:lastModifiedBy>
  <cp:revision>398</cp:revision>
  <dcterms:created xsi:type="dcterms:W3CDTF">2003-04-23T20:35:00Z</dcterms:created>
  <dcterms:modified xsi:type="dcterms:W3CDTF">2015-04-21T09:17:31Z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1033-9.1.0.4480</vt:lpwstr>
  </property>
</Properties>
</file>